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61" r:id="rId8"/>
    <p:sldId id="258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Brown" initials="PB" lastIdx="1" clrIdx="0">
    <p:extLst>
      <p:ext uri="{19B8F6BF-5375-455C-9EA6-DF929625EA0E}">
        <p15:presenceInfo xmlns:p15="http://schemas.microsoft.com/office/powerpoint/2012/main" userId="S-1-5-21-1960408961-515967899-682003330-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1" autoAdjust="0"/>
  </p:normalViewPr>
  <p:slideViewPr>
    <p:cSldViewPr snapToGrid="0">
      <p:cViewPr varScale="1">
        <p:scale>
          <a:sx n="59" d="100"/>
          <a:sy n="59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26T08:16:20.89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8AED1-8113-4C41-BCCA-B37F23F889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8B4848-9F53-4AC6-9B75-950D6D1C9318}">
      <dgm:prSet/>
      <dgm:spPr/>
      <dgm:t>
        <a:bodyPr/>
        <a:lstStyle/>
        <a:p>
          <a:r>
            <a:rPr lang="en-US"/>
            <a:t>Displace native crayfishes</a:t>
          </a:r>
        </a:p>
      </dgm:t>
    </dgm:pt>
    <dgm:pt modelId="{DA599506-ECA0-432F-A614-E76FAE917612}" type="parTrans" cxnId="{6A5986AC-8A77-4C38-BB83-0276B0D61608}">
      <dgm:prSet/>
      <dgm:spPr/>
      <dgm:t>
        <a:bodyPr/>
        <a:lstStyle/>
        <a:p>
          <a:endParaRPr lang="en-US"/>
        </a:p>
      </dgm:t>
    </dgm:pt>
    <dgm:pt modelId="{9F35CB3A-23E6-4CBB-B920-E8E00B8FFB6D}" type="sibTrans" cxnId="{6A5986AC-8A77-4C38-BB83-0276B0D61608}">
      <dgm:prSet/>
      <dgm:spPr/>
      <dgm:t>
        <a:bodyPr/>
        <a:lstStyle/>
        <a:p>
          <a:endParaRPr lang="en-US"/>
        </a:p>
      </dgm:t>
    </dgm:pt>
    <dgm:pt modelId="{576B2C07-7383-4E3C-93EB-3881FD7BC831}">
      <dgm:prSet/>
      <dgm:spPr/>
      <dgm:t>
        <a:bodyPr/>
        <a:lstStyle/>
        <a:p>
          <a:r>
            <a:rPr lang="en-US"/>
            <a:t>Voracious omnivores that feed opportunistically on aquatic plants, detritus, invertebrates, and fish eggs</a:t>
          </a:r>
        </a:p>
      </dgm:t>
    </dgm:pt>
    <dgm:pt modelId="{8E03DB7F-57BF-4618-AC22-344E58542CC1}" type="parTrans" cxnId="{17BD4167-6A05-4A2C-B0B2-3490B7DA0106}">
      <dgm:prSet/>
      <dgm:spPr/>
      <dgm:t>
        <a:bodyPr/>
        <a:lstStyle/>
        <a:p>
          <a:endParaRPr lang="en-US"/>
        </a:p>
      </dgm:t>
    </dgm:pt>
    <dgm:pt modelId="{1927C6A0-5551-4C7F-ACCD-9C59310BD17C}" type="sibTrans" cxnId="{17BD4167-6A05-4A2C-B0B2-3490B7DA0106}">
      <dgm:prSet/>
      <dgm:spPr/>
      <dgm:t>
        <a:bodyPr/>
        <a:lstStyle/>
        <a:p>
          <a:endParaRPr lang="en-US"/>
        </a:p>
      </dgm:t>
    </dgm:pt>
    <dgm:pt modelId="{7D3B50F5-186D-4835-9882-2DD7C51D8EE4}">
      <dgm:prSet/>
      <dgm:spPr/>
      <dgm:t>
        <a:bodyPr/>
        <a:lstStyle/>
        <a:p>
          <a:r>
            <a:rPr lang="en-US"/>
            <a:t>Can reduce submergent vegetation, snails and some fish species (i.e. sunfish)</a:t>
          </a:r>
        </a:p>
      </dgm:t>
    </dgm:pt>
    <dgm:pt modelId="{E0FCCF7E-3DBD-4164-8C47-D739A2797D5F}" type="parTrans" cxnId="{9FFA8859-A427-4E1C-9610-739403C4C436}">
      <dgm:prSet/>
      <dgm:spPr/>
      <dgm:t>
        <a:bodyPr/>
        <a:lstStyle/>
        <a:p>
          <a:endParaRPr lang="en-US"/>
        </a:p>
      </dgm:t>
    </dgm:pt>
    <dgm:pt modelId="{85E782B1-5CC3-4A5E-B6A1-86F6E50ADAA5}" type="sibTrans" cxnId="{9FFA8859-A427-4E1C-9610-739403C4C436}">
      <dgm:prSet/>
      <dgm:spPr/>
      <dgm:t>
        <a:bodyPr/>
        <a:lstStyle/>
        <a:p>
          <a:endParaRPr lang="en-US"/>
        </a:p>
      </dgm:t>
    </dgm:pt>
    <dgm:pt modelId="{D5AAF7E4-2338-4DF1-95F3-A989F5D13EF8}" type="pres">
      <dgm:prSet presAssocID="{CE98AED1-8113-4C41-BCCA-B37F23F88951}" presName="vert0" presStyleCnt="0">
        <dgm:presLayoutVars>
          <dgm:dir/>
          <dgm:animOne val="branch"/>
          <dgm:animLvl val="lvl"/>
        </dgm:presLayoutVars>
      </dgm:prSet>
      <dgm:spPr/>
    </dgm:pt>
    <dgm:pt modelId="{B25E9D5B-8F46-47D2-80C8-FB7368EA56D2}" type="pres">
      <dgm:prSet presAssocID="{DE8B4848-9F53-4AC6-9B75-950D6D1C9318}" presName="thickLine" presStyleLbl="alignNode1" presStyleIdx="0" presStyleCnt="3"/>
      <dgm:spPr/>
    </dgm:pt>
    <dgm:pt modelId="{D61EBC2D-CB4B-425E-8A6A-294AF5CEC7B4}" type="pres">
      <dgm:prSet presAssocID="{DE8B4848-9F53-4AC6-9B75-950D6D1C9318}" presName="horz1" presStyleCnt="0"/>
      <dgm:spPr/>
    </dgm:pt>
    <dgm:pt modelId="{5DF11DBC-481A-49A9-8107-418733EA647D}" type="pres">
      <dgm:prSet presAssocID="{DE8B4848-9F53-4AC6-9B75-950D6D1C9318}" presName="tx1" presStyleLbl="revTx" presStyleIdx="0" presStyleCnt="3"/>
      <dgm:spPr/>
    </dgm:pt>
    <dgm:pt modelId="{C48EE6DE-D071-406D-B414-3E85DD764C57}" type="pres">
      <dgm:prSet presAssocID="{DE8B4848-9F53-4AC6-9B75-950D6D1C9318}" presName="vert1" presStyleCnt="0"/>
      <dgm:spPr/>
    </dgm:pt>
    <dgm:pt modelId="{84F1A593-B11F-4F09-8E4D-211971C63383}" type="pres">
      <dgm:prSet presAssocID="{576B2C07-7383-4E3C-93EB-3881FD7BC831}" presName="thickLine" presStyleLbl="alignNode1" presStyleIdx="1" presStyleCnt="3"/>
      <dgm:spPr/>
    </dgm:pt>
    <dgm:pt modelId="{9B69B938-FF9F-4469-81A5-DE25D0161886}" type="pres">
      <dgm:prSet presAssocID="{576B2C07-7383-4E3C-93EB-3881FD7BC831}" presName="horz1" presStyleCnt="0"/>
      <dgm:spPr/>
    </dgm:pt>
    <dgm:pt modelId="{2043FCFB-E61D-41FC-8130-26CF7C190521}" type="pres">
      <dgm:prSet presAssocID="{576B2C07-7383-4E3C-93EB-3881FD7BC831}" presName="tx1" presStyleLbl="revTx" presStyleIdx="1" presStyleCnt="3"/>
      <dgm:spPr/>
    </dgm:pt>
    <dgm:pt modelId="{CC6A5477-3442-4D74-A66C-22BB12B2DDAE}" type="pres">
      <dgm:prSet presAssocID="{576B2C07-7383-4E3C-93EB-3881FD7BC831}" presName="vert1" presStyleCnt="0"/>
      <dgm:spPr/>
    </dgm:pt>
    <dgm:pt modelId="{4668C576-022C-4472-9CE7-71EB3B41660E}" type="pres">
      <dgm:prSet presAssocID="{7D3B50F5-186D-4835-9882-2DD7C51D8EE4}" presName="thickLine" presStyleLbl="alignNode1" presStyleIdx="2" presStyleCnt="3"/>
      <dgm:spPr/>
    </dgm:pt>
    <dgm:pt modelId="{E7346FA9-396F-425F-A12B-4F596702C857}" type="pres">
      <dgm:prSet presAssocID="{7D3B50F5-186D-4835-9882-2DD7C51D8EE4}" presName="horz1" presStyleCnt="0"/>
      <dgm:spPr/>
    </dgm:pt>
    <dgm:pt modelId="{AE16243A-5FA3-4BD7-8857-FC289D4ED902}" type="pres">
      <dgm:prSet presAssocID="{7D3B50F5-186D-4835-9882-2DD7C51D8EE4}" presName="tx1" presStyleLbl="revTx" presStyleIdx="2" presStyleCnt="3"/>
      <dgm:spPr/>
    </dgm:pt>
    <dgm:pt modelId="{298E756E-9407-45AC-8B79-098812649973}" type="pres">
      <dgm:prSet presAssocID="{7D3B50F5-186D-4835-9882-2DD7C51D8EE4}" presName="vert1" presStyleCnt="0"/>
      <dgm:spPr/>
    </dgm:pt>
  </dgm:ptLst>
  <dgm:cxnLst>
    <dgm:cxn modelId="{08334437-4688-41F6-B1A2-1F11359CD0B4}" type="presOf" srcId="{CE98AED1-8113-4C41-BCCA-B37F23F88951}" destId="{D5AAF7E4-2338-4DF1-95F3-A989F5D13EF8}" srcOrd="0" destOrd="0" presId="urn:microsoft.com/office/officeart/2008/layout/LinedList"/>
    <dgm:cxn modelId="{14663162-18A1-4C84-88EA-37E82DFFC3A3}" type="presOf" srcId="{576B2C07-7383-4E3C-93EB-3881FD7BC831}" destId="{2043FCFB-E61D-41FC-8130-26CF7C190521}" srcOrd="0" destOrd="0" presId="urn:microsoft.com/office/officeart/2008/layout/LinedList"/>
    <dgm:cxn modelId="{17BD4167-6A05-4A2C-B0B2-3490B7DA0106}" srcId="{CE98AED1-8113-4C41-BCCA-B37F23F88951}" destId="{576B2C07-7383-4E3C-93EB-3881FD7BC831}" srcOrd="1" destOrd="0" parTransId="{8E03DB7F-57BF-4618-AC22-344E58542CC1}" sibTransId="{1927C6A0-5551-4C7F-ACCD-9C59310BD17C}"/>
    <dgm:cxn modelId="{ADB3D177-B32F-4E9A-9171-8C9CB20C3F68}" type="presOf" srcId="{7D3B50F5-186D-4835-9882-2DD7C51D8EE4}" destId="{AE16243A-5FA3-4BD7-8857-FC289D4ED902}" srcOrd="0" destOrd="0" presId="urn:microsoft.com/office/officeart/2008/layout/LinedList"/>
    <dgm:cxn modelId="{9FFA8859-A427-4E1C-9610-739403C4C436}" srcId="{CE98AED1-8113-4C41-BCCA-B37F23F88951}" destId="{7D3B50F5-186D-4835-9882-2DD7C51D8EE4}" srcOrd="2" destOrd="0" parTransId="{E0FCCF7E-3DBD-4164-8C47-D739A2797D5F}" sibTransId="{85E782B1-5CC3-4A5E-B6A1-86F6E50ADAA5}"/>
    <dgm:cxn modelId="{6A5986AC-8A77-4C38-BB83-0276B0D61608}" srcId="{CE98AED1-8113-4C41-BCCA-B37F23F88951}" destId="{DE8B4848-9F53-4AC6-9B75-950D6D1C9318}" srcOrd="0" destOrd="0" parTransId="{DA599506-ECA0-432F-A614-E76FAE917612}" sibTransId="{9F35CB3A-23E6-4CBB-B920-E8E00B8FFB6D}"/>
    <dgm:cxn modelId="{D7B377B5-167C-4D18-B35C-D939294954EB}" type="presOf" srcId="{DE8B4848-9F53-4AC6-9B75-950D6D1C9318}" destId="{5DF11DBC-481A-49A9-8107-418733EA647D}" srcOrd="0" destOrd="0" presId="urn:microsoft.com/office/officeart/2008/layout/LinedList"/>
    <dgm:cxn modelId="{6FFFEBC5-BC9F-433F-960A-68C594478B19}" type="presParOf" srcId="{D5AAF7E4-2338-4DF1-95F3-A989F5D13EF8}" destId="{B25E9D5B-8F46-47D2-80C8-FB7368EA56D2}" srcOrd="0" destOrd="0" presId="urn:microsoft.com/office/officeart/2008/layout/LinedList"/>
    <dgm:cxn modelId="{EF6281A3-CEA3-4862-A0EB-11A892855610}" type="presParOf" srcId="{D5AAF7E4-2338-4DF1-95F3-A989F5D13EF8}" destId="{D61EBC2D-CB4B-425E-8A6A-294AF5CEC7B4}" srcOrd="1" destOrd="0" presId="urn:microsoft.com/office/officeart/2008/layout/LinedList"/>
    <dgm:cxn modelId="{D1307F98-3703-4A07-B084-A28B351AE603}" type="presParOf" srcId="{D61EBC2D-CB4B-425E-8A6A-294AF5CEC7B4}" destId="{5DF11DBC-481A-49A9-8107-418733EA647D}" srcOrd="0" destOrd="0" presId="urn:microsoft.com/office/officeart/2008/layout/LinedList"/>
    <dgm:cxn modelId="{76C4AD6F-0A2E-4993-9357-20A8F9039498}" type="presParOf" srcId="{D61EBC2D-CB4B-425E-8A6A-294AF5CEC7B4}" destId="{C48EE6DE-D071-406D-B414-3E85DD764C57}" srcOrd="1" destOrd="0" presId="urn:microsoft.com/office/officeart/2008/layout/LinedList"/>
    <dgm:cxn modelId="{9D8692AB-5810-4C96-B4EE-7E59AEBC4ED1}" type="presParOf" srcId="{D5AAF7E4-2338-4DF1-95F3-A989F5D13EF8}" destId="{84F1A593-B11F-4F09-8E4D-211971C63383}" srcOrd="2" destOrd="0" presId="urn:microsoft.com/office/officeart/2008/layout/LinedList"/>
    <dgm:cxn modelId="{046FFF97-F366-43C8-AB3C-BCF1D118C193}" type="presParOf" srcId="{D5AAF7E4-2338-4DF1-95F3-A989F5D13EF8}" destId="{9B69B938-FF9F-4469-81A5-DE25D0161886}" srcOrd="3" destOrd="0" presId="urn:microsoft.com/office/officeart/2008/layout/LinedList"/>
    <dgm:cxn modelId="{5874B9C5-A79D-4BD3-99F6-449B81B4AD68}" type="presParOf" srcId="{9B69B938-FF9F-4469-81A5-DE25D0161886}" destId="{2043FCFB-E61D-41FC-8130-26CF7C190521}" srcOrd="0" destOrd="0" presId="urn:microsoft.com/office/officeart/2008/layout/LinedList"/>
    <dgm:cxn modelId="{7BDEA785-2B94-45A4-8F4D-8534429638AD}" type="presParOf" srcId="{9B69B938-FF9F-4469-81A5-DE25D0161886}" destId="{CC6A5477-3442-4D74-A66C-22BB12B2DDAE}" srcOrd="1" destOrd="0" presId="urn:microsoft.com/office/officeart/2008/layout/LinedList"/>
    <dgm:cxn modelId="{0CDBB1F7-EAFA-4E03-B63A-50073248D21A}" type="presParOf" srcId="{D5AAF7E4-2338-4DF1-95F3-A989F5D13EF8}" destId="{4668C576-022C-4472-9CE7-71EB3B41660E}" srcOrd="4" destOrd="0" presId="urn:microsoft.com/office/officeart/2008/layout/LinedList"/>
    <dgm:cxn modelId="{8DC63655-B298-436A-AE2E-6177D09DFF90}" type="presParOf" srcId="{D5AAF7E4-2338-4DF1-95F3-A989F5D13EF8}" destId="{E7346FA9-396F-425F-A12B-4F596702C857}" srcOrd="5" destOrd="0" presId="urn:microsoft.com/office/officeart/2008/layout/LinedList"/>
    <dgm:cxn modelId="{AAF6E06F-15E7-4EE5-8078-89DE2EFFC25D}" type="presParOf" srcId="{E7346FA9-396F-425F-A12B-4F596702C857}" destId="{AE16243A-5FA3-4BD7-8857-FC289D4ED902}" srcOrd="0" destOrd="0" presId="urn:microsoft.com/office/officeart/2008/layout/LinedList"/>
    <dgm:cxn modelId="{D48B4B64-E57D-4274-A71F-C16CCDC7A537}" type="presParOf" srcId="{E7346FA9-396F-425F-A12B-4F596702C857}" destId="{298E756E-9407-45AC-8B79-0988126499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E9D5B-8F46-47D2-80C8-FB7368EA56D2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11DBC-481A-49A9-8107-418733EA647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Displace native crayfishes</a:t>
          </a:r>
        </a:p>
      </dsp:txBody>
      <dsp:txXfrm>
        <a:off x="0" y="2492"/>
        <a:ext cx="6492875" cy="1700138"/>
      </dsp:txXfrm>
    </dsp:sp>
    <dsp:sp modelId="{84F1A593-B11F-4F09-8E4D-211971C63383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3FCFB-E61D-41FC-8130-26CF7C190521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Voracious omnivores that feed opportunistically on aquatic plants, detritus, invertebrates, and fish eggs</a:t>
          </a:r>
        </a:p>
      </dsp:txBody>
      <dsp:txXfrm>
        <a:off x="0" y="1702630"/>
        <a:ext cx="6492875" cy="1700138"/>
      </dsp:txXfrm>
    </dsp:sp>
    <dsp:sp modelId="{4668C576-022C-4472-9CE7-71EB3B41660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6243A-5FA3-4BD7-8857-FC289D4ED902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Can reduce submergent vegetation, snails and some fish species (i.e. sunfish)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07125-EAFF-40A3-B4B1-9BB399583E3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C5E1-0FC9-42EA-9889-E3CBDCAE8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1C5E1-0FC9-42EA-9889-E3CBDCAE8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Brochures</a:t>
            </a:r>
            <a:r>
              <a:rPr lang="en-US" baseline="0" dirty="0"/>
              <a:t> and other information- I have many different DNR approved handouts. These range from quick ID cards to information/educational materials.</a:t>
            </a:r>
          </a:p>
          <a:p>
            <a:r>
              <a:rPr lang="en-US" baseline="0" dirty="0"/>
              <a:t>Additionally, I normally have materials for lakes to participate in the annual statewide CBCW campaigns (Drain Campaign and Landing Blitz)</a:t>
            </a:r>
          </a:p>
          <a:p>
            <a:endParaRPr lang="en-US" baseline="0" dirty="0"/>
          </a:p>
          <a:p>
            <a:r>
              <a:rPr lang="en-US" baseline="0" dirty="0"/>
              <a:t>Other AIS related services- Species ID, some lake monitoring, some limited AIS mapping, and training events.</a:t>
            </a:r>
          </a:p>
          <a:p>
            <a:endParaRPr lang="en-US" baseline="0" dirty="0"/>
          </a:p>
          <a:p>
            <a:r>
              <a:rPr lang="en-US" dirty="0"/>
              <a:t>Shoreline protection- The best thing you can do is stop</a:t>
            </a:r>
            <a:r>
              <a:rPr lang="en-US" baseline="0" dirty="0"/>
              <a:t> mowing and work to restore the shoreland buffer area with native deep rooted vegetation. Ice heaving and summer storm damage is becoming a problem however and under certain scenarios bank reinforcement many be necessary ( DNR permitting required)</a:t>
            </a:r>
          </a:p>
          <a:p>
            <a:r>
              <a:rPr lang="en-US" baseline="0" dirty="0"/>
              <a:t>Billy Boy Dam- Owned by Sawyer County and operated by Zoning and Conservation staff within the parameters of the PSC order of 1955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C5E1-0FC9-42EA-9889-E3CBDCAE8C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A427-CC12-4135-BF0C-9F6C22F27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15CBE-A4DC-4630-B820-00DD5553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4995C-F575-4223-AC34-1063E5D1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6EDE-83CF-4F45-8BCD-CCC243B8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5556-AF61-4FD3-8E3A-11D24BC4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BAB8-CEEA-49D2-B844-8A1E4702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B07E1-D2EB-40CE-9B63-5F5C2D11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DCE68-83B3-4441-A81D-A65D3A4F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398C-B01E-4F9D-BEFA-CD0600D0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6C2B7-3D76-44E5-8D20-03B969B8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C95E6-18B1-4CE9-A9F3-0C85A550A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10DBE-C2BA-4E70-8E18-30172533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A706-4E38-466C-8C93-2F08B890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9EA83-DF4F-4F1A-A6E4-C66290EA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D680-1891-475C-A681-E2A4AA68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61E4-1734-4927-B5FD-B46C91F5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BEFF-90D3-4880-A0EB-A2E666762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09B57-48D7-4B39-9A6F-4A719E4C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4B04-EBAA-453C-84ED-444AC954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3507-F6BB-4CFD-B465-92B335CF1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0C241-E251-4E68-858C-6296F70E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7E18E-E322-4CD3-B39A-62CD39E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D71F-FF72-4DE6-86EA-EFB587E6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CCDE-F8B9-4B76-93C7-BCD115DA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3678-4395-4426-B9BA-65E17EF5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5A6D-9EA1-4150-8B54-0AAB2C87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63C9-CC9C-4517-A6DC-08BFF2BB2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9CEAD-0DD6-4C38-A6BD-17C99237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0CF8-4A35-48D1-995A-43578F72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79C90-CB1F-458C-B891-90CBD7EE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7FB4E-6D5F-4818-B2D7-E74F6A1B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AABE-E6CD-42DB-999B-3E867CEC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47DDD-7172-4269-8212-F71CF062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9B6C5-DF49-484F-9912-2306B389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AB1C1-83E3-4C0E-A732-FE8B66C3A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FF074-AA80-4063-8E6F-015EEB125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C28AF-9A3C-4D86-921C-6B53ED88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A9FF7-4AF5-4924-B03D-BDF447F5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E922E-301C-4FAA-A160-9EDC79CF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2B6A-DDC0-4FBF-8EEB-73E0ECAF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4F66F-10E9-40C5-80A5-7E6334E4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9A52B-C66F-4AF5-865C-5202A3E9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3F35D-C9C7-4A37-98FA-B41A164E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3C91C-DDA7-480A-8E2C-3E656C53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A47E2-98E3-48AB-A9AA-ED89AB57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BB2A1-F2BC-4EB4-9282-8B37B6BD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1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592A-1426-43A9-8F0E-5D895E32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BFEF-5817-40C3-B0FE-221A39F7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83E05-92CB-4FE1-9DB4-59A454B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F87D5-5BA3-4DD8-B8BB-78497D84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3029A-3915-4217-B7BC-60D5714A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F61FC-1277-4305-A0ED-C26B7021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6EED-11E5-40D7-9BE7-56BBC14D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AFFF8-0ECF-430E-93E5-4EC8B585B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3FC9A-B730-4301-B891-3F7EF1070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45454-B947-4253-8C6F-3BBE9DF1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3B64-EB71-414A-92F2-A8EF800E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9BB7-486E-4A91-9BC3-7983D544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5069E5-8B07-4978-9E7A-1160DBC4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9D464-CE13-4089-BC79-C1A35235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AFE66-EA9E-4403-9B3D-22118525C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809F-5343-4118-BEDC-B23B555D2A0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43A11-812C-424B-8ABC-1E3B2F0CE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962E-8321-4114-98CA-50317D4D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8D28-2917-4498-B50F-DBA8E8A9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nr.wi.gov/lakes/invasives/AISByWaterbody.aspx?location=5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jakevzlab.net/chinese-mystery-snai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ww.jakevzlab.net/rusty-crayfis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4060-B871-4390-B36D-AF2112037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Aquatic Invasive Species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F61A9-965F-42B7-ABED-7D668A5F0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5107916" cy="1633578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2000" dirty="0"/>
              <a:t>Scott Van </a:t>
            </a:r>
            <a:r>
              <a:rPr lang="en-US" sz="2000" dirty="0" err="1"/>
              <a:t>Egeren</a:t>
            </a:r>
            <a:r>
              <a:rPr lang="en-US" sz="2000" dirty="0"/>
              <a:t>, WI DNR and Pat Brown, Sawyer County </a:t>
            </a:r>
          </a:p>
          <a:p>
            <a:pPr algn="l"/>
            <a:r>
              <a:rPr lang="en-US" sz="2000" dirty="0"/>
              <a:t>Grindstone Lake Association Planning and Protection Workshop</a:t>
            </a:r>
          </a:p>
          <a:p>
            <a:pPr algn="l"/>
            <a:r>
              <a:rPr lang="en-US" sz="2000" dirty="0"/>
              <a:t>July 27, 2019</a:t>
            </a:r>
          </a:p>
        </p:txBody>
      </p:sp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Image result for grindstone lake association">
            <a:extLst>
              <a:ext uri="{FF2B5EF4-FFF2-40B4-BE49-F238E27FC236}">
                <a16:creationId xmlns:a16="http://schemas.microsoft.com/office/drawing/2014/main" id="{17ABB8A5-0D95-4767-91E8-F4D31ABFBF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0375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5021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5380-EC7D-4B46-BB02-2627A36D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347" y="580446"/>
            <a:ext cx="613303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Aquatic Invasive Species (AIS) in Grindstone Lake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banded  mystery snail">
            <a:extLst>
              <a:ext uri="{FF2B5EF4-FFF2-40B4-BE49-F238E27FC236}">
                <a16:creationId xmlns:a16="http://schemas.microsoft.com/office/drawing/2014/main" id="{F0EF90EC-2569-458D-A2F1-37ECDC3EF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r="-1" b="8919"/>
          <a:stretch/>
        </p:blipFill>
        <p:spPr bwMode="auto"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urly leaf pondweed">
            <a:extLst>
              <a:ext uri="{FF2B5EF4-FFF2-40B4-BE49-F238E27FC236}">
                <a16:creationId xmlns:a16="http://schemas.microsoft.com/office/drawing/2014/main" id="{F23DE3D6-A327-41F3-8CE1-ECA620F94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8238" b="4"/>
          <a:stretch/>
        </p:blipFill>
        <p:spPr bwMode="auto"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usty crayfish WI">
            <a:extLst>
              <a:ext uri="{FF2B5EF4-FFF2-40B4-BE49-F238E27FC236}">
                <a16:creationId xmlns:a16="http://schemas.microsoft.com/office/drawing/2014/main" id="{C41FC676-0DBA-4346-B8FB-C1927AED5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13630" b="-5"/>
          <a:stretch/>
        </p:blipFill>
        <p:spPr bwMode="auto"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F9F8-36F4-4247-BC90-09BFF8E5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dirty="0"/>
              <a:t>Banded Mystery Snails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Curly Leaf Pondweed (CLP)</a:t>
            </a:r>
          </a:p>
          <a:p>
            <a:endParaRPr lang="en-US" dirty="0"/>
          </a:p>
          <a:p>
            <a:r>
              <a:rPr lang="en-US" dirty="0"/>
              <a:t>Rusty Crayfish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98B4C-CD64-4236-931D-842E8F7BD708}"/>
              </a:ext>
            </a:extLst>
          </p:cNvPr>
          <p:cNvSpPr/>
          <p:nvPr/>
        </p:nvSpPr>
        <p:spPr>
          <a:xfrm>
            <a:off x="5475518" y="6203796"/>
            <a:ext cx="6711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https://dnr.wi.gov/lakes/invasives/AISByWaterbody.aspx?location=58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F821F-FA42-4DE8-BAE1-0AF5B296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Banded Mystery Snail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38DD7-0F9B-40B2-B3C6-49E93876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3692135" cy="32307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Native to the southeastern US </a:t>
            </a:r>
          </a:p>
          <a:p>
            <a:r>
              <a:rPr lang="en-US" sz="2400" dirty="0"/>
              <a:t>Primarily spread by recreational boaters</a:t>
            </a:r>
          </a:p>
          <a:p>
            <a:r>
              <a:rPr lang="en-US" sz="2400" dirty="0"/>
              <a:t>Operculum seals so snails survive at least 4 weeks of air exposure—easy to transport and spread</a:t>
            </a:r>
          </a:p>
          <a:p>
            <a:r>
              <a:rPr lang="en-US" sz="2400" dirty="0"/>
              <a:t>Impacts unknown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B6650-05A9-47BB-84C4-172BDC8FC487}"/>
              </a:ext>
            </a:extLst>
          </p:cNvPr>
          <p:cNvSpPr/>
          <p:nvPr/>
        </p:nvSpPr>
        <p:spPr>
          <a:xfrm>
            <a:off x="6526651" y="6401191"/>
            <a:ext cx="527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https://www.jakevzlab.net/chinese-mystery-snail.html</a:t>
            </a:r>
            <a:endParaRPr lang="en-US" dirty="0"/>
          </a:p>
        </p:txBody>
      </p:sp>
      <p:pic>
        <p:nvPicPr>
          <p:cNvPr id="1028" name="Picture 4" descr="Image result for banded  mystery snail">
            <a:extLst>
              <a:ext uri="{FF2B5EF4-FFF2-40B4-BE49-F238E27FC236}">
                <a16:creationId xmlns:a16="http://schemas.microsoft.com/office/drawing/2014/main" id="{2C01EE90-EA46-4525-9EF9-9FED1425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4" y="952500"/>
            <a:ext cx="3780064" cy="53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4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5DA22-51B7-4F11-BA39-B1092DAF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Curly-leaf pondweed (</a:t>
            </a:r>
            <a:r>
              <a:rPr lang="en-US" sz="3700" b="1" i="1">
                <a:solidFill>
                  <a:srgbClr val="FFFFFF"/>
                </a:solidFill>
              </a:rPr>
              <a:t>Potamogeton crispus</a:t>
            </a:r>
            <a:r>
              <a:rPr lang="en-US" sz="3700" b="1">
                <a:solidFill>
                  <a:srgbClr val="FFFFFF"/>
                </a:solidFill>
              </a:rPr>
              <a:t>)</a:t>
            </a:r>
            <a:br>
              <a:rPr lang="en-US" sz="3700" b="1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2050" name="Picture 2" descr="Image result for curly leaf pondweed">
            <a:extLst>
              <a:ext uri="{FF2B5EF4-FFF2-40B4-BE49-F238E27FC236}">
                <a16:creationId xmlns:a16="http://schemas.microsoft.com/office/drawing/2014/main" id="{98938DE9-C999-42AC-8389-9463CCDF3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r="1" b="275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12802-790E-4CE8-BD38-4CB2FA45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371" y="587829"/>
            <a:ext cx="3797373" cy="5693228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Native to Eurasia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Accidentally introduced to Wisconsin in 1905 along with fish imported from Europe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Outcompetes native underwater plants and becomes dominant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Grows under the ice while most plants are dormant, dies back in mid-July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Mid-summer die-off can cause dense mats of dying vegetation, low DO, and releases of nutrients such as phosphorus which can fuel algal blooms. </a:t>
            </a:r>
          </a:p>
        </p:txBody>
      </p:sp>
    </p:spTree>
    <p:extLst>
      <p:ext uri="{BB962C8B-B14F-4D97-AF65-F5344CB8AC3E}">
        <p14:creationId xmlns:p14="http://schemas.microsoft.com/office/powerpoint/2010/main" val="27049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2834F-3765-4D03-9445-9B97CB32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Rusty Crayfish (</a:t>
            </a:r>
            <a:r>
              <a:rPr lang="en-US" sz="3200" i="1" dirty="0" err="1">
                <a:solidFill>
                  <a:srgbClr val="FFFFFF"/>
                </a:solidFill>
              </a:rPr>
              <a:t>Orconectes</a:t>
            </a:r>
            <a:r>
              <a:rPr lang="en-US" sz="3200" i="1">
                <a:solidFill>
                  <a:srgbClr val="FFFFFF"/>
                </a:solidFill>
              </a:rPr>
              <a:t> rusticus)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6CD3-FB95-4CB0-AEE0-0052C80B4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18" y="3404422"/>
            <a:ext cx="3880511" cy="3394013"/>
          </a:xfrm>
        </p:spPr>
        <p:txBody>
          <a:bodyPr>
            <a:normAutofit fontScale="92500"/>
          </a:bodyPr>
          <a:lstStyle/>
          <a:p>
            <a:r>
              <a:rPr lang="en-US" dirty="0"/>
              <a:t>Native to Ohio River Basin</a:t>
            </a:r>
          </a:p>
          <a:p>
            <a:r>
              <a:rPr lang="en-US" dirty="0"/>
              <a:t>Used as live bait prior to being banned in 1983</a:t>
            </a:r>
          </a:p>
          <a:p>
            <a:r>
              <a:rPr lang="en-US" dirty="0"/>
              <a:t>Bait bucket release was a major vector of introductions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https://www.jakevzlab.net/rusty-crayfish.html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2D7BC-62EC-4D38-9D10-79637310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4" y="1222072"/>
            <a:ext cx="6903723" cy="4413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BD23E-D875-4B1C-B347-289813C47588}"/>
              </a:ext>
            </a:extLst>
          </p:cNvPr>
          <p:cNvSpPr txBox="1"/>
          <p:nvPr/>
        </p:nvSpPr>
        <p:spPr>
          <a:xfrm>
            <a:off x="5301342" y="2605065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1400" b="1" dirty="0"/>
              <a:t>rust colored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B4F80-3F9A-4A0E-8AA4-49B628C828E9}"/>
              </a:ext>
            </a:extLst>
          </p:cNvPr>
          <p:cNvSpPr txBox="1"/>
          <p:nvPr/>
        </p:nvSpPr>
        <p:spPr>
          <a:xfrm>
            <a:off x="7217220" y="1777751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(</a:t>
            </a:r>
            <a:r>
              <a:rPr lang="en-US" sz="1400" b="1" dirty="0"/>
              <a:t>rust colored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81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22834F-3765-4D03-9445-9B97CB32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Rusty Crayfish (</a:t>
            </a:r>
            <a:r>
              <a:rPr lang="en-US" sz="4000" i="1">
                <a:solidFill>
                  <a:srgbClr val="FFFFFF"/>
                </a:solidFill>
              </a:rPr>
              <a:t>Orconectes rusticus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5151F0-EA09-494D-8674-925D7B773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6893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55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ebra Mussels">
            <a:extLst>
              <a:ext uri="{FF2B5EF4-FFF2-40B4-BE49-F238E27FC236}">
                <a16:creationId xmlns:a16="http://schemas.microsoft.com/office/drawing/2014/main" id="{E97EBA58-2B53-4A1D-8391-969E8FFD4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9" r="-1" b="13752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urasian milfoil lac courte oreilles">
            <a:extLst>
              <a:ext uri="{FF2B5EF4-FFF2-40B4-BE49-F238E27FC236}">
                <a16:creationId xmlns:a16="http://schemas.microsoft.com/office/drawing/2014/main" id="{03C7FDA9-CE2B-452E-85F0-0EA45328E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1571" b="-2"/>
          <a:stretch/>
        </p:blipFill>
        <p:spPr bwMode="auto">
          <a:xfrm>
            <a:off x="0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226B-C028-4F3E-B0D0-D1FD22DC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5" y="1773847"/>
            <a:ext cx="3886199" cy="915035"/>
          </a:xfrm>
        </p:spPr>
        <p:txBody>
          <a:bodyPr>
            <a:normAutofit/>
          </a:bodyPr>
          <a:lstStyle/>
          <a:p>
            <a:r>
              <a:rPr lang="en-US" sz="3600"/>
              <a:t>Additional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FF76-712C-4521-B4BC-CCB32DAF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6" y="2474594"/>
            <a:ext cx="5316745" cy="2897505"/>
          </a:xfrm>
        </p:spPr>
        <p:txBody>
          <a:bodyPr>
            <a:noAutofit/>
          </a:bodyPr>
          <a:lstStyle/>
          <a:p>
            <a:r>
              <a:rPr lang="en-US" sz="2400" dirty="0"/>
              <a:t>Eurasian Milfoil: Identified in Lac Courte Oreilles in 2015</a:t>
            </a:r>
          </a:p>
          <a:p>
            <a:r>
              <a:rPr lang="en-US" sz="2400" dirty="0"/>
              <a:t>Zebra mussels- Big McKenzie (Burnett/Washburn counties)</a:t>
            </a:r>
          </a:p>
          <a:p>
            <a:r>
              <a:rPr lang="en-US" sz="2400" dirty="0"/>
              <a:t>NZ Mud snails and Starry Stonewort</a:t>
            </a:r>
          </a:p>
          <a:p>
            <a:pPr marL="0" indent="0">
              <a:buNone/>
            </a:pPr>
            <a:r>
              <a:rPr lang="en-US" sz="2400" dirty="0"/>
              <a:t>   (Southern Wisconsin and Minnesota)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90D6-C008-4083-8564-2CCF4500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Sawyer County Zoning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BF34-4D28-458D-AEEC-FFB43D40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AIS training and education</a:t>
            </a:r>
          </a:p>
          <a:p>
            <a:pPr lvl="1"/>
            <a:r>
              <a:rPr lang="en-US" sz="2800" dirty="0"/>
              <a:t>Lake Association Volunteers- help is needed here! (GLA only has two)</a:t>
            </a:r>
          </a:p>
          <a:p>
            <a:pPr lvl="2"/>
            <a:r>
              <a:rPr lang="en-US" sz="2800" dirty="0"/>
              <a:t>Clean Boats Clean Waters Boat Inspectors</a:t>
            </a:r>
          </a:p>
          <a:p>
            <a:pPr lvl="1"/>
            <a:r>
              <a:rPr lang="en-US" sz="2800" dirty="0"/>
              <a:t>Brochures and informational materials</a:t>
            </a:r>
          </a:p>
          <a:p>
            <a:r>
              <a:rPr lang="en-US" dirty="0"/>
              <a:t>No funding</a:t>
            </a:r>
          </a:p>
          <a:p>
            <a:pPr lvl="1"/>
            <a:r>
              <a:rPr lang="en-US" sz="2800" dirty="0"/>
              <a:t>Sawyer Co AIS team are currently working solely under a DNR grant</a:t>
            </a:r>
          </a:p>
          <a:p>
            <a:r>
              <a:rPr lang="en-US" dirty="0"/>
              <a:t>Additional activities</a:t>
            </a:r>
          </a:p>
          <a:p>
            <a:pPr lvl="1"/>
            <a:r>
              <a:rPr lang="en-US" sz="2800" dirty="0"/>
              <a:t>Shoreline protection information</a:t>
            </a:r>
          </a:p>
          <a:p>
            <a:pPr lvl="1"/>
            <a:r>
              <a:rPr lang="en-US" sz="2800" dirty="0"/>
              <a:t>Management of Billy Boy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20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7678B306941468E96D923CA82AB2D" ma:contentTypeVersion="11" ma:contentTypeDescription="Create a new document." ma:contentTypeScope="" ma:versionID="5d6ab057fa570a0909f81559b1d75d76">
  <xsd:schema xmlns:xsd="http://www.w3.org/2001/XMLSchema" xmlns:xs="http://www.w3.org/2001/XMLSchema" xmlns:p="http://schemas.microsoft.com/office/2006/metadata/properties" xmlns:ns3="aa9ef800-9bc5-4272-b430-927ea22340eb" xmlns:ns4="684b5102-ce29-4eb1-af26-5c909f65f07d" targetNamespace="http://schemas.microsoft.com/office/2006/metadata/properties" ma:root="true" ma:fieldsID="0b39c32a62e8de12dcf7a037b2ae9b86" ns3:_="" ns4:_="">
    <xsd:import namespace="aa9ef800-9bc5-4272-b430-927ea22340eb"/>
    <xsd:import namespace="684b5102-ce29-4eb1-af26-5c909f65f0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ef800-9bc5-4272-b430-927ea22340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b5102-ce29-4eb1-af26-5c909f65f0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EF0E13-8AF5-4099-BC62-1806EE19A971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aa9ef800-9bc5-4272-b430-927ea22340eb"/>
    <ds:schemaRef ds:uri="http://schemas.microsoft.com/office/2006/documentManagement/types"/>
    <ds:schemaRef ds:uri="684b5102-ce29-4eb1-af26-5c909f65f07d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631CD0-531E-43B6-92CC-D8A5743D6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C5035-132C-4109-AF68-B35134DAF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9ef800-9bc5-4272-b430-927ea22340eb"/>
    <ds:schemaRef ds:uri="684b5102-ce29-4eb1-af26-5c909f65f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505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Aquatic Invasive Species</vt:lpstr>
      <vt:lpstr>Aquatic Invasive Species (AIS) in Grindstone Lake</vt:lpstr>
      <vt:lpstr>Banded Mystery Snail</vt:lpstr>
      <vt:lpstr>Curly-leaf pondweed (Potamogeton crispus) </vt:lpstr>
      <vt:lpstr>Rusty Crayfish (Orconectes rusticus)</vt:lpstr>
      <vt:lpstr>Rusty Crayfish (Orconectes rusticus</vt:lpstr>
      <vt:lpstr>Additional threats</vt:lpstr>
      <vt:lpstr>Role of Sawyer County Zoning and Conservation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Invasive Species</dc:title>
  <dc:creator>Mumford, Karen G.</dc:creator>
  <cp:lastModifiedBy>Cheryl Contant</cp:lastModifiedBy>
  <cp:revision>21</cp:revision>
  <dcterms:created xsi:type="dcterms:W3CDTF">2019-07-25T19:20:35Z</dcterms:created>
  <dcterms:modified xsi:type="dcterms:W3CDTF">2019-11-14T00:09:25Z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0x0101007677678B306941468E96D923CA82AB2D</vt:lpwstr>
  </property>
</Properties>
</file>