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2" r:id="rId5"/>
    <p:sldId id="259" r:id="rId6"/>
    <p:sldId id="261" r:id="rId7"/>
    <p:sldId id="262" r:id="rId8"/>
    <p:sldId id="260" r:id="rId9"/>
    <p:sldId id="267" r:id="rId10"/>
    <p:sldId id="273" r:id="rId11"/>
    <p:sldId id="263" r:id="rId12"/>
    <p:sldId id="264" r:id="rId13"/>
    <p:sldId id="268" r:id="rId14"/>
    <p:sldId id="274" r:id="rId15"/>
    <p:sldId id="271" r:id="rId16"/>
    <p:sldId id="270" r:id="rId17"/>
    <p:sldId id="275" r:id="rId18"/>
    <p:sldId id="265" r:id="rId19"/>
    <p:sldId id="266" r:id="rId20"/>
    <p:sldId id="26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10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Sheet1!$B$3:$B$9</c:f>
              <c:numCache>
                <c:formatCode>General</c:formatCode>
                <c:ptCount val="7"/>
                <c:pt idx="0">
                  <c:v>1994</c:v>
                </c:pt>
                <c:pt idx="1">
                  <c:v>2000</c:v>
                </c:pt>
                <c:pt idx="2">
                  <c:v>2003</c:v>
                </c:pt>
                <c:pt idx="3">
                  <c:v>2006</c:v>
                </c:pt>
                <c:pt idx="4">
                  <c:v>2009</c:v>
                </c:pt>
                <c:pt idx="5">
                  <c:v>2012</c:v>
                </c:pt>
                <c:pt idx="6">
                  <c:v>2015</c:v>
                </c:pt>
              </c:numCache>
            </c:numRef>
          </c:cat>
          <c:val>
            <c:numRef>
              <c:f>Sheet1!$C$3:$C$9</c:f>
              <c:numCache>
                <c:formatCode>#,##0</c:formatCode>
                <c:ptCount val="7"/>
                <c:pt idx="0">
                  <c:v>3916</c:v>
                </c:pt>
                <c:pt idx="1">
                  <c:v>3682</c:v>
                </c:pt>
                <c:pt idx="2">
                  <c:v>6658</c:v>
                </c:pt>
                <c:pt idx="3">
                  <c:v>3500</c:v>
                </c:pt>
                <c:pt idx="4">
                  <c:v>5891</c:v>
                </c:pt>
                <c:pt idx="5">
                  <c:v>4439</c:v>
                </c:pt>
                <c:pt idx="6">
                  <c:v>7383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393-4DCA-B788-4A38DDC6EB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32169128"/>
        <c:axId val="532168472"/>
      </c:lineChart>
      <c:catAx>
        <c:axId val="532169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2168472"/>
        <c:crosses val="autoZero"/>
        <c:auto val="1"/>
        <c:lblAlgn val="ctr"/>
        <c:lblOffset val="100"/>
        <c:noMultiLvlLbl val="0"/>
      </c:catAx>
      <c:valAx>
        <c:axId val="532168472"/>
        <c:scaling>
          <c:orientation val="minMax"/>
          <c:max val="16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Estimated Number of Adult Walleye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2169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Sheet2!$C$4:$C$8</c:f>
              <c:numCache>
                <c:formatCode>General</c:formatCode>
                <c:ptCount val="5"/>
                <c:pt idx="0">
                  <c:v>2003</c:v>
                </c:pt>
                <c:pt idx="1">
                  <c:v>2006</c:v>
                </c:pt>
                <c:pt idx="2">
                  <c:v>2009</c:v>
                </c:pt>
                <c:pt idx="3">
                  <c:v>2015</c:v>
                </c:pt>
                <c:pt idx="4">
                  <c:v>2018</c:v>
                </c:pt>
              </c:numCache>
            </c:numRef>
          </c:cat>
          <c:val>
            <c:numRef>
              <c:f>Sheet2!$D$4:$D$8</c:f>
              <c:numCache>
                <c:formatCode>General</c:formatCode>
                <c:ptCount val="5"/>
                <c:pt idx="0">
                  <c:v>403</c:v>
                </c:pt>
                <c:pt idx="1">
                  <c:v>290</c:v>
                </c:pt>
                <c:pt idx="2">
                  <c:v>135</c:v>
                </c:pt>
                <c:pt idx="3">
                  <c:v>91</c:v>
                </c:pt>
                <c:pt idx="4">
                  <c:v>103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97F-4930-AAFB-DFE0E65CCF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41976840"/>
        <c:axId val="441985040"/>
      </c:lineChart>
      <c:catAx>
        <c:axId val="441976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1985040"/>
        <c:crosses val="autoZero"/>
        <c:auto val="1"/>
        <c:lblAlgn val="ctr"/>
        <c:lblOffset val="100"/>
        <c:noMultiLvlLbl val="0"/>
      </c:catAx>
      <c:valAx>
        <c:axId val="441985040"/>
        <c:scaling>
          <c:orientation val="minMax"/>
          <c:max val="7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Estimated Number of adult muskellunge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19768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F43FE-0BAE-451B-A0BC-8ACA1246F2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CAEE2B-96BB-44A4-9308-3021174719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4F79EC-6634-4D60-B9D3-A06565563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90A1-E36A-4915-8775-70DA08D9C2AC}" type="datetimeFigureOut">
              <a:rPr lang="en-US" smtClean="0"/>
              <a:t>7/22/2019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A20353-4C4C-4C67-80A6-0D40B246A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3E8EA-6196-470C-B934-F8F14AAEE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04CAA-CABB-4692-AA0D-DB2BD3342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55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16914-D903-4344-B794-E966581DB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5C8FBF-4D14-4E73-840D-E959180B2C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4F64D-928A-4D2F-858F-7760BBC4B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90A1-E36A-4915-8775-70DA08D9C2AC}" type="datetimeFigureOut">
              <a:rPr lang="en-US" smtClean="0"/>
              <a:t>7/22/2019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135541-3FCF-4B62-92EC-331D316FC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08E27B-7893-4F57-90FB-255086E1A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04CAA-CABB-4692-AA0D-DB2BD3342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17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6DB562-971A-4D99-A604-E5E15D62E3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119058-8049-4F61-ACD9-79F38C7F8D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E193F-F474-489B-AAA7-D15D68437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90A1-E36A-4915-8775-70DA08D9C2AC}" type="datetimeFigureOut">
              <a:rPr lang="en-US" smtClean="0"/>
              <a:t>7/22/2019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CA1848-2271-4B03-986D-5323BFBD0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BC1066-2EFE-479D-A2DB-A65345C7B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04CAA-CABB-4692-AA0D-DB2BD3342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441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B54A2-1AA9-406B-A17A-6862F4C0A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3E9CF6-9BFF-4AA8-B067-CF734FE436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C4499-C2D7-41A1-BC9E-8C3A7E6B8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90A1-E36A-4915-8775-70DA08D9C2AC}" type="datetimeFigureOut">
              <a:rPr lang="en-US" smtClean="0"/>
              <a:t>7/22/2019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28B6F7-16E8-44FA-9D04-0BE6D763E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C03735-3EA1-4523-9F1E-3E61155D7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04CAA-CABB-4692-AA0D-DB2BD3342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938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79100-57EE-43B3-B2A5-95FE83130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5BE665-99F9-4342-A1C4-BD80EDE82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51FEC5-1003-4A10-8E0C-DF7CD4C49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90A1-E36A-4915-8775-70DA08D9C2AC}" type="datetimeFigureOut">
              <a:rPr lang="en-US" smtClean="0"/>
              <a:t>7/22/2019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571A9-7FB0-4367-AB93-BFCE8213C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C236D1-290E-4F49-B16F-6A947CB3E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04CAA-CABB-4692-AA0D-DB2BD3342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611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EA49D-1786-4D15-AE8A-B0A0871C9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D22CA7-720C-48A8-BA9B-EF410FFE1F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A700C8-4163-4FCE-8110-838ABAFA8A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8EB794-91E1-4C1A-8E0E-85B3ED534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90A1-E36A-4915-8775-70DA08D9C2AC}" type="datetimeFigureOut">
              <a:rPr lang="en-US" smtClean="0"/>
              <a:t>7/22/2019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FD882-CBD9-4C8D-AA86-C4B6F6AE8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313C4D-EF02-45EF-9F30-9267D3140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04CAA-CABB-4692-AA0D-DB2BD3342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480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EEFD8-95F2-4DE1-88C5-4BD2A92CF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173D7-74E4-464F-AA75-085E8D5B57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D98C6C-EF02-4D58-9EF8-02CA943644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574C9D-CCCF-40AE-914D-D8F199E8DD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800BA8-A28C-4DD5-9FDA-17FED215F8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5E6689-8690-4697-B059-497B870EF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90A1-E36A-4915-8775-70DA08D9C2AC}" type="datetimeFigureOut">
              <a:rPr lang="en-US" smtClean="0"/>
              <a:t>7/22/2019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87F871-B802-4894-8DCB-720F54B61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547F1A-4EAF-4CD9-B00F-250E71D9D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04CAA-CABB-4692-AA0D-DB2BD3342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151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D29F3-D638-421E-B0DF-2261F5496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DF7528-2000-47C1-A4D6-3376C82F7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90A1-E36A-4915-8775-70DA08D9C2AC}" type="datetimeFigureOut">
              <a:rPr lang="en-US" smtClean="0"/>
              <a:t>7/22/2019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2A1CB1-6E76-40EB-81EC-AE9C959E9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8BF6DB-8182-4C4D-A3F4-BD1F3C3F4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04CAA-CABB-4692-AA0D-DB2BD3342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392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8F45A5-7254-4ABD-9C85-DC13F06AA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90A1-E36A-4915-8775-70DA08D9C2AC}" type="datetimeFigureOut">
              <a:rPr lang="en-US" smtClean="0"/>
              <a:t>7/22/2019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E6F3AB-8CD0-4B44-9F4F-120DCB8E4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0EC959-CA21-403F-A14E-9A49E7DB7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04CAA-CABB-4692-AA0D-DB2BD3342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332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26C44-A4C5-48FE-B296-4917D87B7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DEFDC9-1FD5-4058-B1B3-1A770309A3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85AA35-75F4-4AE5-BE31-DD1FDDA8AB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8FB82D-A793-40E9-ABC0-93A6AD818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90A1-E36A-4915-8775-70DA08D9C2AC}" type="datetimeFigureOut">
              <a:rPr lang="en-US" smtClean="0"/>
              <a:t>7/22/2019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C9897A-197B-44CA-B81D-0ED786FFB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2CB9C5-71DE-44D7-86E2-9F0607D17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04CAA-CABB-4692-AA0D-DB2BD3342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633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29916-9F05-4E83-BA65-AF63DDC64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DD2AAF-53AF-4BB6-8032-0A17A43567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EFC452-2909-4011-9724-DF968B93B1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01A2FB-743B-43FE-A374-5FC09D75A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90A1-E36A-4915-8775-70DA08D9C2AC}" type="datetimeFigureOut">
              <a:rPr lang="en-US" smtClean="0"/>
              <a:t>7/22/2019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64A228-C405-4B8A-A2A8-D5473E5AF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AE6F36-FA44-4B34-B4DE-2E07C0640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04CAA-CABB-4692-AA0D-DB2BD3342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404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E0DD95-19AB-4A56-9D6A-04D450B64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8E55E-7CD9-4604-A58D-E49943861B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E8994-010B-4DD3-9F70-8965DE6DC6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690A1-E36A-4915-8775-70DA08D9C2AC}" type="datetimeFigureOut">
              <a:rPr lang="en-US" smtClean="0"/>
              <a:t>7/22/2019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E9D904-240A-4912-A1E5-092331EFEF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D2252-03C7-4189-A84A-6BED299289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004CAA-CABB-4692-AA0D-DB2BD3342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406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330E6-A636-4B7C-9801-06679F7E41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5365" y="-722211"/>
            <a:ext cx="10941269" cy="2387600"/>
          </a:xfrm>
        </p:spPr>
        <p:txBody>
          <a:bodyPr>
            <a:noAutofit/>
          </a:bodyPr>
          <a:lstStyle/>
          <a:p>
            <a:r>
              <a:rPr lang="en-US" sz="5000" b="1" dirty="0"/>
              <a:t>Trends, Threats, and Opportunities for Important Fish Species in Grindstone Lake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C32E70-EDA1-47DE-ACCD-0EB0B0B707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6211518"/>
            <a:ext cx="9144000" cy="1655762"/>
          </a:xfrm>
        </p:spPr>
        <p:txBody>
          <a:bodyPr>
            <a:normAutofit/>
          </a:bodyPr>
          <a:lstStyle/>
          <a:p>
            <a:r>
              <a:rPr lang="en-US" sz="3600" dirty="0"/>
              <a:t>Max Wolter – WDNR Fisheries Biologist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4CC51B-64EA-4891-882F-76CB015C92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57" t="8276" r="7184" b="8276"/>
          <a:stretch/>
        </p:blipFill>
        <p:spPr>
          <a:xfrm>
            <a:off x="787466" y="1649364"/>
            <a:ext cx="5618588" cy="45222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89490F-F2D2-4308-99AC-D41ACBDAC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6054" y="2931365"/>
            <a:ext cx="4267201" cy="3200401"/>
          </a:xfrm>
          <a:prstGeom prst="rect">
            <a:avLst/>
          </a:prstGeom>
        </p:spPr>
      </p:pic>
      <p:pic>
        <p:nvPicPr>
          <p:cNvPr id="4" name="Picture 10" descr="DNRc2">
            <a:extLst>
              <a:ext uri="{FF2B5EF4-FFF2-40B4-BE49-F238E27FC236}">
                <a16:creationId xmlns:a16="http://schemas.microsoft.com/office/drawing/2014/main" id="{DBC1025C-532F-4ECF-AB6A-99C8189BD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3088" y="5006742"/>
            <a:ext cx="2429022" cy="1701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639103-E9EB-4CA0-819B-9C1007F699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6054" y="1649812"/>
            <a:ext cx="4761185" cy="168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273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44AF99-0C63-4B5B-A2CC-F65332FFC4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7" y="1716799"/>
            <a:ext cx="12086125" cy="342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728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9C20F0A-930D-4CFF-BA00-A73E609F9DE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1690824"/>
              </p:ext>
            </p:extLst>
          </p:nvPr>
        </p:nvGraphicFramePr>
        <p:xfrm>
          <a:off x="94593" y="0"/>
          <a:ext cx="12034345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4475FC46-4B49-4AF4-BA8C-DB402A9D27D3}"/>
              </a:ext>
            </a:extLst>
          </p:cNvPr>
          <p:cNvSpPr/>
          <p:nvPr/>
        </p:nvSpPr>
        <p:spPr>
          <a:xfrm>
            <a:off x="1387366" y="1087822"/>
            <a:ext cx="10578662" cy="2554014"/>
          </a:xfrm>
          <a:prstGeom prst="rect">
            <a:avLst/>
          </a:prstGeom>
          <a:solidFill>
            <a:schemeClr val="accent6">
              <a:lumMod val="60000"/>
              <a:lumOff val="4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Target Abundance</a:t>
            </a:r>
          </a:p>
        </p:txBody>
      </p:sp>
    </p:spTree>
    <p:extLst>
      <p:ext uri="{BB962C8B-B14F-4D97-AF65-F5344CB8AC3E}">
        <p14:creationId xmlns:p14="http://schemas.microsoft.com/office/powerpoint/2010/main" val="2672650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E95CA-F675-4E5F-95F8-62400D11E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F0A873-FA4F-44EE-A309-089070F06F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B2936C-1C0D-4991-A788-54ABF13A9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250" y="365125"/>
            <a:ext cx="11583499" cy="59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382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2B92C-2251-4CBA-AE4D-27EED6C12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Muskellunge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F9811-89A2-4CBC-B95B-1D4ED2ED9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Muskellunge abundance has been declining, currently much lower than target levels.</a:t>
            </a:r>
          </a:p>
          <a:p>
            <a:endParaRPr lang="en-US" dirty="0"/>
          </a:p>
          <a:p>
            <a:r>
              <a:rPr lang="en-US" dirty="0"/>
              <a:t>Angler harvest has been reduced to effectively zero, some tribal harvest still exists</a:t>
            </a:r>
          </a:p>
          <a:p>
            <a:endParaRPr lang="en-US" dirty="0"/>
          </a:p>
          <a:p>
            <a:r>
              <a:rPr lang="en-US" dirty="0"/>
              <a:t>Natural reproduction is minimal, and not enough to reverse trends. Stocking does not appear to be consistently successful. </a:t>
            </a:r>
          </a:p>
        </p:txBody>
      </p:sp>
    </p:spTree>
    <p:extLst>
      <p:ext uri="{BB962C8B-B14F-4D97-AF65-F5344CB8AC3E}">
        <p14:creationId xmlns:p14="http://schemas.microsoft.com/office/powerpoint/2010/main" val="2711819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78C6AD-E194-4AC5-B74C-1FE70C3260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050"/>
            <a:ext cx="12196068" cy="568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1214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3960ABF-1A22-4B08-B722-0CD173661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032" y="714030"/>
            <a:ext cx="11949968" cy="453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1792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0B62F-FAAD-477F-A3F6-D96EA5233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Smallmouth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B72058-C898-4DE3-B859-176DBDA69F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Regulations recently changed to promote more catch and release, increase in size.</a:t>
            </a:r>
          </a:p>
          <a:p>
            <a:endParaRPr lang="en-US" dirty="0"/>
          </a:p>
          <a:p>
            <a:r>
              <a:rPr lang="en-US" dirty="0"/>
              <a:t>Bass tournament issue is complicated.</a:t>
            </a:r>
          </a:p>
          <a:p>
            <a:endParaRPr lang="en-US" dirty="0"/>
          </a:p>
          <a:p>
            <a:r>
              <a:rPr lang="en-US" dirty="0"/>
              <a:t>Smallmouth coexist well with walleye and musky. </a:t>
            </a:r>
          </a:p>
          <a:p>
            <a:endParaRPr lang="en-US" dirty="0"/>
          </a:p>
          <a:p>
            <a:r>
              <a:rPr lang="en-US" dirty="0"/>
              <a:t>Habitat improvements could be beneficial. </a:t>
            </a:r>
          </a:p>
        </p:txBody>
      </p:sp>
    </p:spTree>
    <p:extLst>
      <p:ext uri="{BB962C8B-B14F-4D97-AF65-F5344CB8AC3E}">
        <p14:creationId xmlns:p14="http://schemas.microsoft.com/office/powerpoint/2010/main" val="2461581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B9C193-B197-4268-B7B9-5152879665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3624"/>
            <a:ext cx="12207037" cy="535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455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84622CF-8E7E-46EA-8932-6C37A33ADEAF}"/>
              </a:ext>
            </a:extLst>
          </p:cNvPr>
          <p:cNvSpPr/>
          <p:nvPr/>
        </p:nvSpPr>
        <p:spPr>
          <a:xfrm>
            <a:off x="4083275" y="740970"/>
            <a:ext cx="1387366" cy="5470635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70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66C32A-CDC4-402D-82FA-F596C6B44D7D}"/>
              </a:ext>
            </a:extLst>
          </p:cNvPr>
          <p:cNvSpPr/>
          <p:nvPr/>
        </p:nvSpPr>
        <p:spPr>
          <a:xfrm rot="10800000">
            <a:off x="6285192" y="740969"/>
            <a:ext cx="1387366" cy="547063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70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Bracket 5">
            <a:extLst>
              <a:ext uri="{FF2B5EF4-FFF2-40B4-BE49-F238E27FC236}">
                <a16:creationId xmlns:a16="http://schemas.microsoft.com/office/drawing/2014/main" id="{6654CEDA-2D64-42C9-971F-87DCB26D1DA0}"/>
              </a:ext>
            </a:extLst>
          </p:cNvPr>
          <p:cNvSpPr/>
          <p:nvPr/>
        </p:nvSpPr>
        <p:spPr>
          <a:xfrm>
            <a:off x="2286000" y="740969"/>
            <a:ext cx="614855" cy="5470635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B97F06-5E5E-4631-BECB-47E9AAA258BE}"/>
              </a:ext>
            </a:extLst>
          </p:cNvPr>
          <p:cNvSpPr txBox="1"/>
          <p:nvPr/>
        </p:nvSpPr>
        <p:spPr>
          <a:xfrm>
            <a:off x="335017" y="3198167"/>
            <a:ext cx="1950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Water column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320988-16E9-4A86-B964-366017A39B69}"/>
              </a:ext>
            </a:extLst>
          </p:cNvPr>
          <p:cNvSpPr txBox="1"/>
          <p:nvPr/>
        </p:nvSpPr>
        <p:spPr>
          <a:xfrm>
            <a:off x="3982593" y="279304"/>
            <a:ext cx="1738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Warm water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CA5897-FC54-48C1-8106-7FF85A4A0241}"/>
              </a:ext>
            </a:extLst>
          </p:cNvPr>
          <p:cNvSpPr txBox="1"/>
          <p:nvPr/>
        </p:nvSpPr>
        <p:spPr>
          <a:xfrm>
            <a:off x="1753576" y="279304"/>
            <a:ext cx="1723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Lake surface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91E3C9-B7C1-4B2B-BFDB-9C34402D7F0D}"/>
              </a:ext>
            </a:extLst>
          </p:cNvPr>
          <p:cNvSpPr txBox="1"/>
          <p:nvPr/>
        </p:nvSpPr>
        <p:spPr>
          <a:xfrm>
            <a:off x="1817467" y="6117031"/>
            <a:ext cx="1743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Lake bottom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948053-279B-4059-BB1A-A9B8B14173B7}"/>
              </a:ext>
            </a:extLst>
          </p:cNvPr>
          <p:cNvSpPr txBox="1"/>
          <p:nvPr/>
        </p:nvSpPr>
        <p:spPr>
          <a:xfrm>
            <a:off x="3972923" y="6211604"/>
            <a:ext cx="1532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Cold water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82CE2E-83B2-46CD-B1BB-82F49BA7E832}"/>
              </a:ext>
            </a:extLst>
          </p:cNvPr>
          <p:cNvSpPr txBox="1"/>
          <p:nvPr/>
        </p:nvSpPr>
        <p:spPr>
          <a:xfrm>
            <a:off x="6109630" y="279304"/>
            <a:ext cx="1704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High oxygen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F2806D-225C-41BB-8AA6-235D9F27761C}"/>
              </a:ext>
            </a:extLst>
          </p:cNvPr>
          <p:cNvSpPr txBox="1"/>
          <p:nvPr/>
        </p:nvSpPr>
        <p:spPr>
          <a:xfrm>
            <a:off x="6126558" y="6211603"/>
            <a:ext cx="1645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Low oxygen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75831DA-8E98-4810-A1FD-4A5088852C82}"/>
              </a:ext>
            </a:extLst>
          </p:cNvPr>
          <p:cNvSpPr/>
          <p:nvPr/>
        </p:nvSpPr>
        <p:spPr>
          <a:xfrm>
            <a:off x="3953097" y="3074276"/>
            <a:ext cx="1698618" cy="3247696"/>
          </a:xfrm>
          <a:prstGeom prst="rect">
            <a:avLst/>
          </a:prstGeom>
          <a:solidFill>
            <a:schemeClr val="accent6"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D14A8EC-8436-48B9-9E30-4E731AF4DD8C}"/>
              </a:ext>
            </a:extLst>
          </p:cNvPr>
          <p:cNvSpPr/>
          <p:nvPr/>
        </p:nvSpPr>
        <p:spPr>
          <a:xfrm>
            <a:off x="6148419" y="696725"/>
            <a:ext cx="1698618" cy="3247696"/>
          </a:xfrm>
          <a:prstGeom prst="rect">
            <a:avLst/>
          </a:prstGeom>
          <a:solidFill>
            <a:schemeClr val="accent6"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3FD3DA9-1095-4CC2-8640-56EA24F811DC}"/>
              </a:ext>
            </a:extLst>
          </p:cNvPr>
          <p:cNvGrpSpPr/>
          <p:nvPr/>
        </p:nvGrpSpPr>
        <p:grpSpPr>
          <a:xfrm>
            <a:off x="3736428" y="1978967"/>
            <a:ext cx="7110218" cy="2438400"/>
            <a:chOff x="3736428" y="1978967"/>
            <a:chExt cx="7110218" cy="24384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3A16F4E-1D3C-4ED0-B288-9A04BA9A99AE}"/>
                </a:ext>
              </a:extLst>
            </p:cNvPr>
            <p:cNvSpPr/>
            <p:nvPr/>
          </p:nvSpPr>
          <p:spPr>
            <a:xfrm>
              <a:off x="3736428" y="3074275"/>
              <a:ext cx="4619296" cy="914390"/>
            </a:xfrm>
            <a:prstGeom prst="rect">
              <a:avLst/>
            </a:prstGeom>
            <a:solidFill>
              <a:srgbClr val="FFFF00">
                <a:alpha val="5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C506BE9-CB9E-40D8-A667-426587A637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8246" y="1978967"/>
              <a:ext cx="2438400" cy="2438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542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84622CF-8E7E-46EA-8932-6C37A33ADEAF}"/>
              </a:ext>
            </a:extLst>
          </p:cNvPr>
          <p:cNvSpPr/>
          <p:nvPr/>
        </p:nvSpPr>
        <p:spPr>
          <a:xfrm>
            <a:off x="4083275" y="740970"/>
            <a:ext cx="1387366" cy="5470635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81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66C32A-CDC4-402D-82FA-F596C6B44D7D}"/>
              </a:ext>
            </a:extLst>
          </p:cNvPr>
          <p:cNvSpPr/>
          <p:nvPr/>
        </p:nvSpPr>
        <p:spPr>
          <a:xfrm rot="10800000">
            <a:off x="6285192" y="740969"/>
            <a:ext cx="1387366" cy="547063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82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Bracket 5">
            <a:extLst>
              <a:ext uri="{FF2B5EF4-FFF2-40B4-BE49-F238E27FC236}">
                <a16:creationId xmlns:a16="http://schemas.microsoft.com/office/drawing/2014/main" id="{6654CEDA-2D64-42C9-971F-87DCB26D1DA0}"/>
              </a:ext>
            </a:extLst>
          </p:cNvPr>
          <p:cNvSpPr/>
          <p:nvPr/>
        </p:nvSpPr>
        <p:spPr>
          <a:xfrm>
            <a:off x="2286000" y="740969"/>
            <a:ext cx="614855" cy="5470635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B97F06-5E5E-4631-BECB-47E9AAA258BE}"/>
              </a:ext>
            </a:extLst>
          </p:cNvPr>
          <p:cNvSpPr txBox="1"/>
          <p:nvPr/>
        </p:nvSpPr>
        <p:spPr>
          <a:xfrm>
            <a:off x="335017" y="3198167"/>
            <a:ext cx="1950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Water column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320988-16E9-4A86-B964-366017A39B69}"/>
              </a:ext>
            </a:extLst>
          </p:cNvPr>
          <p:cNvSpPr txBox="1"/>
          <p:nvPr/>
        </p:nvSpPr>
        <p:spPr>
          <a:xfrm>
            <a:off x="3982593" y="279304"/>
            <a:ext cx="1738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Warm water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CA5897-FC54-48C1-8106-7FF85A4A0241}"/>
              </a:ext>
            </a:extLst>
          </p:cNvPr>
          <p:cNvSpPr txBox="1"/>
          <p:nvPr/>
        </p:nvSpPr>
        <p:spPr>
          <a:xfrm>
            <a:off x="1753576" y="279304"/>
            <a:ext cx="1723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Lake surface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91E3C9-B7C1-4B2B-BFDB-9C34402D7F0D}"/>
              </a:ext>
            </a:extLst>
          </p:cNvPr>
          <p:cNvSpPr txBox="1"/>
          <p:nvPr/>
        </p:nvSpPr>
        <p:spPr>
          <a:xfrm>
            <a:off x="1817467" y="6117031"/>
            <a:ext cx="1743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Lake bottom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948053-279B-4059-BB1A-A9B8B14173B7}"/>
              </a:ext>
            </a:extLst>
          </p:cNvPr>
          <p:cNvSpPr txBox="1"/>
          <p:nvPr/>
        </p:nvSpPr>
        <p:spPr>
          <a:xfrm>
            <a:off x="3972923" y="6211604"/>
            <a:ext cx="1532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Cold water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82CE2E-83B2-46CD-B1BB-82F49BA7E832}"/>
              </a:ext>
            </a:extLst>
          </p:cNvPr>
          <p:cNvSpPr txBox="1"/>
          <p:nvPr/>
        </p:nvSpPr>
        <p:spPr>
          <a:xfrm>
            <a:off x="6109630" y="279304"/>
            <a:ext cx="1704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High oxygen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F2806D-225C-41BB-8AA6-235D9F27761C}"/>
              </a:ext>
            </a:extLst>
          </p:cNvPr>
          <p:cNvSpPr txBox="1"/>
          <p:nvPr/>
        </p:nvSpPr>
        <p:spPr>
          <a:xfrm>
            <a:off x="6126558" y="6211603"/>
            <a:ext cx="1645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Low oxygen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75831DA-8E98-4810-A1FD-4A5088852C82}"/>
              </a:ext>
            </a:extLst>
          </p:cNvPr>
          <p:cNvSpPr/>
          <p:nvPr/>
        </p:nvSpPr>
        <p:spPr>
          <a:xfrm>
            <a:off x="3953097" y="3973916"/>
            <a:ext cx="1698618" cy="2333307"/>
          </a:xfrm>
          <a:prstGeom prst="rect">
            <a:avLst/>
          </a:prstGeom>
          <a:solidFill>
            <a:schemeClr val="accent6"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D14A8EC-8436-48B9-9E30-4E731AF4DD8C}"/>
              </a:ext>
            </a:extLst>
          </p:cNvPr>
          <p:cNvSpPr/>
          <p:nvPr/>
        </p:nvSpPr>
        <p:spPr>
          <a:xfrm>
            <a:off x="6192663" y="711474"/>
            <a:ext cx="1698618" cy="2457198"/>
          </a:xfrm>
          <a:prstGeom prst="rect">
            <a:avLst/>
          </a:prstGeom>
          <a:solidFill>
            <a:schemeClr val="accent6"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C506BE9-CB9E-40D8-A667-426587A637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18944" y="2769465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71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AD32F-0146-4F48-B205-2EE7F3D81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3638A-A6B6-414A-89FB-35A11B598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371193" cy="4351338"/>
          </a:xfrm>
        </p:spPr>
        <p:txBody>
          <a:bodyPr/>
          <a:lstStyle/>
          <a:p>
            <a:r>
              <a:rPr lang="en-US" dirty="0"/>
              <a:t>Walleye</a:t>
            </a:r>
          </a:p>
          <a:p>
            <a:endParaRPr lang="en-US" dirty="0"/>
          </a:p>
          <a:p>
            <a:r>
              <a:rPr lang="en-US" dirty="0"/>
              <a:t>Muskellunge</a:t>
            </a:r>
          </a:p>
          <a:p>
            <a:endParaRPr lang="en-US" dirty="0"/>
          </a:p>
          <a:p>
            <a:r>
              <a:rPr lang="en-US" dirty="0"/>
              <a:t>Smallmouth bass</a:t>
            </a:r>
          </a:p>
          <a:p>
            <a:endParaRPr lang="en-US" dirty="0"/>
          </a:p>
          <a:p>
            <a:r>
              <a:rPr lang="en-US" dirty="0"/>
              <a:t>Cisco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1C60B8-265B-4C62-A2D9-F3EEE0BCA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3724" y="509862"/>
            <a:ext cx="7977351" cy="598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4975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7DD10-0B50-476E-94D7-BEA7A7709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Cisco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F4D192-F98E-4861-B686-665B8533F1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Grindstone has maintained a fairly strong cisco population</a:t>
            </a:r>
          </a:p>
          <a:p>
            <a:endParaRPr lang="en-US" dirty="0"/>
          </a:p>
          <a:p>
            <a:r>
              <a:rPr lang="en-US" dirty="0"/>
              <a:t>Important food item for gamefish (walleye, pike, muskellunge)</a:t>
            </a:r>
          </a:p>
          <a:p>
            <a:endParaRPr lang="en-US" dirty="0"/>
          </a:p>
          <a:p>
            <a:r>
              <a:rPr lang="en-US" dirty="0"/>
              <a:t>Climate change (temperature increase) and increased productivity (oxygen depletion) major threats to cisco.</a:t>
            </a:r>
          </a:p>
        </p:txBody>
      </p:sp>
    </p:spTree>
    <p:extLst>
      <p:ext uri="{BB962C8B-B14F-4D97-AF65-F5344CB8AC3E}">
        <p14:creationId xmlns:p14="http://schemas.microsoft.com/office/powerpoint/2010/main" val="655639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347D8A0-15B6-43B1-814A-420EAF39C9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3361822"/>
              </p:ext>
            </p:extLst>
          </p:nvPr>
        </p:nvGraphicFramePr>
        <p:xfrm>
          <a:off x="578068" y="685800"/>
          <a:ext cx="11035863" cy="548640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205814">
                  <a:extLst>
                    <a:ext uri="{9D8B030D-6E8A-4147-A177-3AD203B41FA5}">
                      <a16:colId xmlns:a16="http://schemas.microsoft.com/office/drawing/2014/main" val="832049268"/>
                    </a:ext>
                  </a:extLst>
                </a:gridCol>
                <a:gridCol w="2803082">
                  <a:extLst>
                    <a:ext uri="{9D8B030D-6E8A-4147-A177-3AD203B41FA5}">
                      <a16:colId xmlns:a16="http://schemas.microsoft.com/office/drawing/2014/main" val="2439040822"/>
                    </a:ext>
                  </a:extLst>
                </a:gridCol>
                <a:gridCol w="2341558">
                  <a:extLst>
                    <a:ext uri="{9D8B030D-6E8A-4147-A177-3AD203B41FA5}">
                      <a16:colId xmlns:a16="http://schemas.microsoft.com/office/drawing/2014/main" val="1224598167"/>
                    </a:ext>
                  </a:extLst>
                </a:gridCol>
                <a:gridCol w="1832524">
                  <a:extLst>
                    <a:ext uri="{9D8B030D-6E8A-4147-A177-3AD203B41FA5}">
                      <a16:colId xmlns:a16="http://schemas.microsoft.com/office/drawing/2014/main" val="2086908827"/>
                    </a:ext>
                  </a:extLst>
                </a:gridCol>
                <a:gridCol w="1852885">
                  <a:extLst>
                    <a:ext uri="{9D8B030D-6E8A-4147-A177-3AD203B41FA5}">
                      <a16:colId xmlns:a16="http://schemas.microsoft.com/office/drawing/2014/main" val="1859936912"/>
                    </a:ext>
                  </a:extLst>
                </a:gridCol>
              </a:tblGrid>
              <a:tr h="103237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Species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Relative Angler Effort (% of all angling effort)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Average Number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of Hours to Catch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 Targeted Fish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Estimated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Total Angler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Catch*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Estimated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Total Angler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Harvest*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8079294"/>
                  </a:ext>
                </a:extLst>
              </a:tr>
              <a:tr h="3441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Walleye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34.2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3,075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667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0642530"/>
                  </a:ext>
                </a:extLst>
              </a:tr>
              <a:tr h="3441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Yellow perch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8.8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14,561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2,683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1776157"/>
                  </a:ext>
                </a:extLst>
              </a:tr>
              <a:tr h="3441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Black crappie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1.8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17.8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37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37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8904609"/>
                  </a:ext>
                </a:extLst>
              </a:tr>
              <a:tr h="3441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Muskellunge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7.5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39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2260828"/>
                  </a:ext>
                </a:extLst>
              </a:tr>
              <a:tr h="3441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Smallmouth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32.3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0.9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11,772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9115557"/>
                  </a:ext>
                </a:extLst>
              </a:tr>
              <a:tr h="3441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Bluegill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8.2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0.6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13,819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4,159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9441951"/>
                  </a:ext>
                </a:extLst>
              </a:tr>
              <a:tr h="3441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Trout**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No current fishery**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**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**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**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9013799"/>
                  </a:ext>
                </a:extLst>
              </a:tr>
              <a:tr h="3441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N. pike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1.9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18.3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248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79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4486130"/>
                  </a:ext>
                </a:extLst>
              </a:tr>
              <a:tr h="3441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Rock bass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2.4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0.8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2,623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253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1452315"/>
                  </a:ext>
                </a:extLst>
              </a:tr>
              <a:tr h="3441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Largemouth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2.3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5.2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402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38812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08810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F72D6-0B03-4F6B-ABA8-9DCB37E47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9FF98BF-3000-46D8-9F57-CA4DD37896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39" y="365125"/>
            <a:ext cx="12176722" cy="5357758"/>
          </a:xfrm>
        </p:spPr>
      </p:pic>
    </p:spTree>
    <p:extLst>
      <p:ext uri="{BB962C8B-B14F-4D97-AF65-F5344CB8AC3E}">
        <p14:creationId xmlns:p14="http://schemas.microsoft.com/office/powerpoint/2010/main" val="2471528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207E9BD-C06B-4CEA-B48B-4290C59AE5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3625552"/>
              </p:ext>
            </p:extLst>
          </p:nvPr>
        </p:nvGraphicFramePr>
        <p:xfrm>
          <a:off x="148622" y="128340"/>
          <a:ext cx="11833171" cy="6540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EF4A3E24-520B-4C4C-BD79-25A934BD9797}"/>
              </a:ext>
            </a:extLst>
          </p:cNvPr>
          <p:cNvSpPr/>
          <p:nvPr/>
        </p:nvSpPr>
        <p:spPr>
          <a:xfrm>
            <a:off x="1844566" y="567559"/>
            <a:ext cx="9963806" cy="2301765"/>
          </a:xfrm>
          <a:prstGeom prst="rect">
            <a:avLst/>
          </a:prstGeom>
          <a:solidFill>
            <a:schemeClr val="accent6">
              <a:lumMod val="60000"/>
              <a:lumOff val="4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Target Abundance</a:t>
            </a:r>
          </a:p>
        </p:txBody>
      </p:sp>
    </p:spTree>
    <p:extLst>
      <p:ext uri="{BB962C8B-B14F-4D97-AF65-F5344CB8AC3E}">
        <p14:creationId xmlns:p14="http://schemas.microsoft.com/office/powerpoint/2010/main" val="7233120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23E01788-701B-4527-BEF8-5C54C0B589B7}"/>
              </a:ext>
            </a:extLst>
          </p:cNvPr>
          <p:cNvSpPr/>
          <p:nvPr/>
        </p:nvSpPr>
        <p:spPr>
          <a:xfrm>
            <a:off x="2982310" y="1521372"/>
            <a:ext cx="6227379" cy="3815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D4F799-7CB3-427D-B6FA-3A076E560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782" y="-59121"/>
            <a:ext cx="1521372" cy="15213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0FCF55-DE7B-4980-9302-F6441C81B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1403" y="1397875"/>
            <a:ext cx="1521372" cy="15213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7C81FE-CAFA-4DA0-8E49-E85B0FF85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0879" y="3938754"/>
            <a:ext cx="1521372" cy="1521372"/>
          </a:xfrm>
          <a:prstGeom prst="rect">
            <a:avLst/>
          </a:prstGeom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4D0AF3AF-81CF-4637-98DA-566873AB90E5}"/>
              </a:ext>
            </a:extLst>
          </p:cNvPr>
          <p:cNvSpPr/>
          <p:nvPr/>
        </p:nvSpPr>
        <p:spPr>
          <a:xfrm rot="19306781">
            <a:off x="3180694" y="969579"/>
            <a:ext cx="819807" cy="1552904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174347A0-E38F-40EF-9775-0315093948B0}"/>
              </a:ext>
            </a:extLst>
          </p:cNvPr>
          <p:cNvSpPr/>
          <p:nvPr/>
        </p:nvSpPr>
        <p:spPr>
          <a:xfrm rot="19306781">
            <a:off x="10049206" y="2487872"/>
            <a:ext cx="819807" cy="1552904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3E097D51-5197-4649-83CE-6B5297FA0762}"/>
              </a:ext>
            </a:extLst>
          </p:cNvPr>
          <p:cNvSpPr/>
          <p:nvPr/>
        </p:nvSpPr>
        <p:spPr>
          <a:xfrm rot="19306781">
            <a:off x="8993915" y="4841779"/>
            <a:ext cx="819807" cy="1552904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DEDE52-E73A-4EBF-836E-5AF1C6C04A5B}"/>
              </a:ext>
            </a:extLst>
          </p:cNvPr>
          <p:cNvSpPr txBox="1"/>
          <p:nvPr/>
        </p:nvSpPr>
        <p:spPr>
          <a:xfrm>
            <a:off x="544055" y="1013468"/>
            <a:ext cx="19912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Recruitment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B6A516-738F-4B00-84CF-89A1646191D0}"/>
              </a:ext>
            </a:extLst>
          </p:cNvPr>
          <p:cNvSpPr txBox="1"/>
          <p:nvPr/>
        </p:nvSpPr>
        <p:spPr>
          <a:xfrm>
            <a:off x="9015247" y="1134294"/>
            <a:ext cx="27023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Natural Mortality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940381-62ED-440F-95FE-EFF53A0789AC}"/>
              </a:ext>
            </a:extLst>
          </p:cNvPr>
          <p:cNvSpPr txBox="1"/>
          <p:nvPr/>
        </p:nvSpPr>
        <p:spPr>
          <a:xfrm>
            <a:off x="6209707" y="5311687"/>
            <a:ext cx="2637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Fishing Mortality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11DB401-A591-453F-B1F0-3126E6720A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752" y="1773621"/>
            <a:ext cx="2180173" cy="9592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59CCB40-B3E9-4AE3-8262-EE48DC024D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605" y="2728579"/>
            <a:ext cx="2180173" cy="9592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FEB4961-E432-4E5E-A640-52551474C1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137" y="2372195"/>
            <a:ext cx="2180173" cy="9592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229930D-229E-4646-98AC-A469C7EA14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900" y="3428794"/>
            <a:ext cx="2180173" cy="9592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CE16080-B2DB-4D1C-8B89-DC806AE3F0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165" y="3063774"/>
            <a:ext cx="2180173" cy="95927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BB287A4-59B0-4420-828A-2B18CC1E84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976" y="2004914"/>
            <a:ext cx="2180173" cy="95927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912E235-E265-4598-B88D-70AECF170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764" y="4005221"/>
            <a:ext cx="2180173" cy="95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515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23E01788-701B-4527-BEF8-5C54C0B589B7}"/>
              </a:ext>
            </a:extLst>
          </p:cNvPr>
          <p:cNvSpPr/>
          <p:nvPr/>
        </p:nvSpPr>
        <p:spPr>
          <a:xfrm>
            <a:off x="2982310" y="1521372"/>
            <a:ext cx="6227379" cy="3815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D4F799-7CB3-427D-B6FA-3A076E560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782" y="-59121"/>
            <a:ext cx="1521372" cy="15213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0FCF55-DE7B-4980-9302-F6441C81B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1403" y="1397875"/>
            <a:ext cx="1521372" cy="15213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7C81FE-CAFA-4DA0-8E49-E85B0FF85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0879" y="3938754"/>
            <a:ext cx="1521372" cy="1521372"/>
          </a:xfrm>
          <a:prstGeom prst="rect">
            <a:avLst/>
          </a:prstGeom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4D0AF3AF-81CF-4637-98DA-566873AB90E5}"/>
              </a:ext>
            </a:extLst>
          </p:cNvPr>
          <p:cNvSpPr/>
          <p:nvPr/>
        </p:nvSpPr>
        <p:spPr>
          <a:xfrm rot="19306781">
            <a:off x="3557726" y="1019012"/>
            <a:ext cx="341520" cy="1552904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174347A0-E38F-40EF-9775-0315093948B0}"/>
              </a:ext>
            </a:extLst>
          </p:cNvPr>
          <p:cNvSpPr/>
          <p:nvPr/>
        </p:nvSpPr>
        <p:spPr>
          <a:xfrm rot="19306781">
            <a:off x="10049206" y="2487872"/>
            <a:ext cx="819807" cy="1552904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3E097D51-5197-4649-83CE-6B5297FA0762}"/>
              </a:ext>
            </a:extLst>
          </p:cNvPr>
          <p:cNvSpPr/>
          <p:nvPr/>
        </p:nvSpPr>
        <p:spPr>
          <a:xfrm rot="19306781">
            <a:off x="8993915" y="4841779"/>
            <a:ext cx="819807" cy="1552904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DEDE52-E73A-4EBF-836E-5AF1C6C04A5B}"/>
              </a:ext>
            </a:extLst>
          </p:cNvPr>
          <p:cNvSpPr txBox="1"/>
          <p:nvPr/>
        </p:nvSpPr>
        <p:spPr>
          <a:xfrm>
            <a:off x="544055" y="1013468"/>
            <a:ext cx="19912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Recruitment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B6A516-738F-4B00-84CF-89A1646191D0}"/>
              </a:ext>
            </a:extLst>
          </p:cNvPr>
          <p:cNvSpPr txBox="1"/>
          <p:nvPr/>
        </p:nvSpPr>
        <p:spPr>
          <a:xfrm>
            <a:off x="9015247" y="1134294"/>
            <a:ext cx="27023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Natural Mortality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940381-62ED-440F-95FE-EFF53A0789AC}"/>
              </a:ext>
            </a:extLst>
          </p:cNvPr>
          <p:cNvSpPr txBox="1"/>
          <p:nvPr/>
        </p:nvSpPr>
        <p:spPr>
          <a:xfrm>
            <a:off x="6209707" y="5311687"/>
            <a:ext cx="2637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Fishing Mortality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11DB401-A591-453F-B1F0-3126E6720A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752" y="1773621"/>
            <a:ext cx="2180173" cy="9592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59CCB40-B3E9-4AE3-8262-EE48DC024D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605" y="2728579"/>
            <a:ext cx="2180173" cy="9592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FEB4961-E432-4E5E-A640-52551474C1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137" y="2372195"/>
            <a:ext cx="2180173" cy="9592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229930D-229E-4646-98AC-A469C7EA14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900" y="3428794"/>
            <a:ext cx="2180173" cy="9592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CE16080-B2DB-4D1C-8B89-DC806AE3F0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165" y="3063774"/>
            <a:ext cx="2180173" cy="95927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BB287A4-59B0-4420-828A-2B18CC1E84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976" y="2004914"/>
            <a:ext cx="2180173" cy="95927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912E235-E265-4598-B88D-70AECF170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764" y="4005221"/>
            <a:ext cx="2180173" cy="95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0382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D292C1-8AB2-4410-B215-2AB12D134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58" y="251895"/>
            <a:ext cx="11015941" cy="660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457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1D650-591F-40A8-AB02-FBF17EFDC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Walleye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E62A2-F422-48BF-9D39-279F457D66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Still strong recruitment (top 5 in Sawyer County)</a:t>
            </a:r>
          </a:p>
          <a:p>
            <a:endParaRPr lang="en-US" dirty="0"/>
          </a:p>
          <a:p>
            <a:r>
              <a:rPr lang="en-US" dirty="0"/>
              <a:t>Adult density likely to remain stable, but not likely to increase.</a:t>
            </a:r>
          </a:p>
          <a:p>
            <a:endParaRPr lang="en-US" dirty="0"/>
          </a:p>
          <a:p>
            <a:r>
              <a:rPr lang="en-US" dirty="0"/>
              <a:t>Public prefers harvest oriented management</a:t>
            </a:r>
          </a:p>
          <a:p>
            <a:endParaRPr lang="en-US" dirty="0"/>
          </a:p>
          <a:p>
            <a:r>
              <a:rPr lang="en-US" dirty="0"/>
              <a:t>Climate change greatest threat to walleye recruitment in the future </a:t>
            </a:r>
            <a:r>
              <a:rPr lang="en-US" sz="2400" dirty="0"/>
              <a:t>(see LCO, Nelson, </a:t>
            </a:r>
            <a:r>
              <a:rPr lang="en-US" sz="2400" dirty="0" err="1"/>
              <a:t>Sissabagama</a:t>
            </a:r>
            <a:r>
              <a:rPr lang="en-US" sz="2400" dirty="0"/>
              <a:t>, Osprey, Blueberry, Chetac, Windfall, </a:t>
            </a:r>
            <a:r>
              <a:rPr lang="en-US" sz="2400" dirty="0" err="1"/>
              <a:t>etc</a:t>
            </a:r>
            <a:r>
              <a:rPr lang="en-US" sz="2400" dirty="0"/>
              <a:t>…)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4002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4455</TotalTime>
  <Words>349</Words>
  <Application>Microsoft Office PowerPoint</Application>
  <PresentationFormat>Widescreen</PresentationFormat>
  <Paragraphs>123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Trends, Threats, and Opportunities for Important Fish Species in Grindstone Lake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Walleye Summary</vt:lpstr>
      <vt:lpstr>PowerPoint Presentation</vt:lpstr>
      <vt:lpstr>PowerPoint Presentation</vt:lpstr>
      <vt:lpstr>PowerPoint Presentation</vt:lpstr>
      <vt:lpstr>Muskellunge Summary</vt:lpstr>
      <vt:lpstr>PowerPoint Presentation</vt:lpstr>
      <vt:lpstr>PowerPoint Presentation</vt:lpstr>
      <vt:lpstr>Smallmouth Summary</vt:lpstr>
      <vt:lpstr>PowerPoint Presentation</vt:lpstr>
      <vt:lpstr>PowerPoint Presentation</vt:lpstr>
      <vt:lpstr>PowerPoint Presentation</vt:lpstr>
      <vt:lpstr>Cisco 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Trends in Important Fish Species in Grindstone Lake</dc:title>
  <dc:creator>Wolter, Max H</dc:creator>
  <cp:lastModifiedBy>Wolter, Max H</cp:lastModifiedBy>
  <cp:revision>13</cp:revision>
  <dcterms:created xsi:type="dcterms:W3CDTF">2019-07-22T15:27:40Z</dcterms:created>
  <dcterms:modified xsi:type="dcterms:W3CDTF">2019-07-25T17:43:31Z</dcterms:modified>
</cp:coreProperties>
</file>