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313" r:id="rId4"/>
    <p:sldId id="314" r:id="rId5"/>
    <p:sldId id="315" r:id="rId6"/>
    <p:sldId id="316" r:id="rId7"/>
    <p:sldId id="317" r:id="rId8"/>
    <p:sldId id="298" r:id="rId9"/>
    <p:sldId id="299" r:id="rId10"/>
    <p:sldId id="319" r:id="rId11"/>
    <p:sldId id="282" r:id="rId12"/>
    <p:sldId id="285" r:id="rId13"/>
    <p:sldId id="284" r:id="rId14"/>
    <p:sldId id="292" r:id="rId15"/>
    <p:sldId id="288" r:id="rId16"/>
    <p:sldId id="262" r:id="rId17"/>
    <p:sldId id="264" r:id="rId18"/>
    <p:sldId id="265" r:id="rId19"/>
    <p:sldId id="266" r:id="rId20"/>
    <p:sldId id="267" r:id="rId21"/>
    <p:sldId id="263" r:id="rId22"/>
    <p:sldId id="268" r:id="rId23"/>
    <p:sldId id="260" r:id="rId24"/>
    <p:sldId id="269" r:id="rId25"/>
    <p:sldId id="318" r:id="rId26"/>
    <p:sldId id="270" r:id="rId27"/>
    <p:sldId id="320" r:id="rId28"/>
    <p:sldId id="305" r:id="rId29"/>
    <p:sldId id="308" r:id="rId30"/>
    <p:sldId id="309" r:id="rId31"/>
    <p:sldId id="306" r:id="rId32"/>
    <p:sldId id="261" r:id="rId33"/>
    <p:sldId id="307" r:id="rId34"/>
    <p:sldId id="27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47E2734-A50D-4E9B-B14D-0B3CFF1E6D66}">
          <p14:sldIdLst>
            <p14:sldId id="256"/>
            <p14:sldId id="258"/>
            <p14:sldId id="313"/>
            <p14:sldId id="314"/>
            <p14:sldId id="315"/>
            <p14:sldId id="316"/>
            <p14:sldId id="317"/>
            <p14:sldId id="298"/>
            <p14:sldId id="299"/>
            <p14:sldId id="319"/>
            <p14:sldId id="282"/>
            <p14:sldId id="285"/>
            <p14:sldId id="284"/>
            <p14:sldId id="292"/>
            <p14:sldId id="288"/>
            <p14:sldId id="262"/>
            <p14:sldId id="264"/>
            <p14:sldId id="265"/>
            <p14:sldId id="266"/>
            <p14:sldId id="267"/>
            <p14:sldId id="263"/>
            <p14:sldId id="268"/>
            <p14:sldId id="260"/>
            <p14:sldId id="269"/>
            <p14:sldId id="318"/>
            <p14:sldId id="270"/>
            <p14:sldId id="320"/>
            <p14:sldId id="305"/>
            <p14:sldId id="308"/>
            <p14:sldId id="309"/>
            <p14:sldId id="306"/>
            <p14:sldId id="261"/>
            <p14:sldId id="307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na Carlson" initials="DC" lastIdx="1" clrIdx="0">
    <p:extLst>
      <p:ext uri="{19B8F6BF-5375-455C-9EA6-DF929625EA0E}">
        <p15:presenceInfo xmlns:p15="http://schemas.microsoft.com/office/powerpoint/2012/main" userId="73fc65458ed4b921" providerId="Windows Live"/>
      </p:ext>
    </p:extLst>
  </p:cmAuthor>
  <p:cmAuthor id="2" name="Cheryl Contant" initials="CC" lastIdx="2" clrIdx="1">
    <p:extLst>
      <p:ext uri="{19B8F6BF-5375-455C-9EA6-DF929625EA0E}">
        <p15:presenceInfo xmlns:p15="http://schemas.microsoft.com/office/powerpoint/2012/main" userId="1e211eb6f06b715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8" autoAdjust="0"/>
    <p:restoredTop sz="80027" autoAdjust="0"/>
  </p:normalViewPr>
  <p:slideViewPr>
    <p:cSldViewPr snapToGrid="0">
      <p:cViewPr varScale="1">
        <p:scale>
          <a:sx n="53" d="100"/>
          <a:sy n="53" d="100"/>
        </p:scale>
        <p:origin x="11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5A03B-3747-46A2-B3CC-927154FEB5D9}" type="datetimeFigureOut">
              <a:rPr lang="en-US" smtClean="0"/>
              <a:t>6/27/2022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D8757-788E-4F9A-A94F-E30DA05D2B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556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D8757-788E-4F9A-A94F-E30DA05D2B4C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034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DF988-68FF-414D-86D6-A9A45CB1BE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243081-EFE8-474D-84F4-F6DE88B93D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BCC96-6F66-408E-8A55-5B4CFC68E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B057-5443-41DE-9BDC-99E3D764F0DE}" type="datetimeFigureOut">
              <a:rPr lang="en-US" smtClean="0"/>
              <a:t>6/27/2022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85399-9154-4068-B887-DDE266722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61ED2-9F4E-41D6-8658-5DF7073A6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2667-E451-427B-B7F4-F359C339A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434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D7DB-2CB6-4DAF-BEF3-AEC3D7701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6B0477-A7A3-4586-96C9-59306E681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3D260-B63D-407F-86FA-BFD634E8D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B057-5443-41DE-9BDC-99E3D764F0DE}" type="datetimeFigureOut">
              <a:rPr lang="en-US" smtClean="0"/>
              <a:t>6/27/2022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AAAC7-A82C-44AD-B65F-C353063B3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8E80E-B183-41F2-99FA-235A7B6AF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2667-E451-427B-B7F4-F359C339A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893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D3135D-E694-4F6D-94B5-3C3538AA65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6F9A5-5685-404F-9476-88DC5E54BE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915CB-17CA-4CBC-A650-0A2550026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B057-5443-41DE-9BDC-99E3D764F0DE}" type="datetimeFigureOut">
              <a:rPr lang="en-US" smtClean="0"/>
              <a:t>6/27/2022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6DE0-24D5-4CFA-BCB8-85B5D591E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CBB39-4BB5-4B8F-AC86-5EA4E1BEC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2667-E451-427B-B7F4-F359C339A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91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D4769-AD6C-4CCC-9721-3F8EB917D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1C7DA-B108-421D-AF0A-17C50E57C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553A3-EE9D-468F-9F89-DA7E183C7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B057-5443-41DE-9BDC-99E3D764F0DE}" type="datetimeFigureOut">
              <a:rPr lang="en-US" smtClean="0"/>
              <a:t>6/27/2022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D45BE-8B26-40C1-8033-7F7890494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1877C-2A7B-4EAE-B910-4DB045993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2667-E451-427B-B7F4-F359C339A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63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A2921-ACAA-4A05-9438-31ADC2FC4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061F9-47CE-464B-AD40-C2507E33D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A7315-D5B4-42CE-8442-1594BF7B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B057-5443-41DE-9BDC-99E3D764F0DE}" type="datetimeFigureOut">
              <a:rPr lang="en-US" smtClean="0"/>
              <a:t>6/27/2022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76D1E-CFC7-4654-86DF-35AF9ACC1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B78D8-5894-49FD-A1FE-6A8FDFDEF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2667-E451-427B-B7F4-F359C339A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33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35EC8-E182-4503-8DB3-3E215C472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F122E-3A2F-4DDA-96A2-248FB7A350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6CE437-1EB2-4015-A2CF-AB6851A64C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8433BA-8C4A-47F9-B0D3-74F04B92B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B057-5443-41DE-9BDC-99E3D764F0DE}" type="datetimeFigureOut">
              <a:rPr lang="en-US" smtClean="0"/>
              <a:t>6/27/2022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5D11DE-8ADC-46D4-9E03-B53D4E0EC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6DAC7D-1514-4888-8E8D-97B2C0881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2667-E451-427B-B7F4-F359C339A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697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06036-3BBB-4D45-8DAC-B10228ED1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4FEBE-ED9B-4308-AFCC-4D2825713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41E765-B30B-4237-8F41-5303044A0C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83CA89-66AA-4CCF-B767-1A2EC3D424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267C42-FAF7-466A-BE0E-96C9C25C3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D7AD99-DB9B-4700-BF91-F6F5364B0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B057-5443-41DE-9BDC-99E3D764F0DE}" type="datetimeFigureOut">
              <a:rPr lang="en-US" smtClean="0"/>
              <a:t>6/27/2022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99BD2C-1B6E-4DA8-8CC9-339A855BF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BA3CAD-BDD2-4134-B492-91D6F7025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2667-E451-427B-B7F4-F359C339A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607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F142B-ACFD-48E4-A0C2-A6B2A18F1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D6F6C0-4818-41FA-8533-1ECE142B7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B057-5443-41DE-9BDC-99E3D764F0DE}" type="datetimeFigureOut">
              <a:rPr lang="en-US" smtClean="0"/>
              <a:t>6/27/2022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855244-76DD-45DE-9F64-4ED62B2A1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7ED816-8134-4BEA-A051-661CCB0F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2667-E451-427B-B7F4-F359C339A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717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560FC0-46BF-452C-874A-9D3B4A95D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B057-5443-41DE-9BDC-99E3D764F0DE}" type="datetimeFigureOut">
              <a:rPr lang="en-US" smtClean="0"/>
              <a:t>6/27/2022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6F488F-69D3-4D62-9FF5-5B01D681A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173C4-4287-4123-9F19-83E898E6F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2667-E451-427B-B7F4-F359C339A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48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11884-E417-4E56-B361-C0038E30B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77E45-2E07-42C5-B63A-EAB6CB757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9B6171-337A-4C07-8D1A-FDEACDF47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CAB615-C2BE-4D8C-8973-B1DB94977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B057-5443-41DE-9BDC-99E3D764F0DE}" type="datetimeFigureOut">
              <a:rPr lang="en-US" smtClean="0"/>
              <a:t>6/27/2022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74EDE-EB69-498A-A88A-8DF7F8F67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AED365-9266-4473-AA90-E44C4B0A1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2667-E451-427B-B7F4-F359C339A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983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81FF3-C121-464A-8ED8-36304EEA2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32ED92-9DBB-43B9-AE75-A1BA4004A8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9EB40E-62BE-41AF-A55D-40329AAD4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FB8966-5265-4E5E-A278-E2088AD18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B057-5443-41DE-9BDC-99E3D764F0DE}" type="datetimeFigureOut">
              <a:rPr lang="en-US" smtClean="0"/>
              <a:t>6/27/2022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FB8E2D-FC2E-4767-90B5-CDD354875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9FF052-A1A4-46C4-807B-7D837F3D9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2667-E451-427B-B7F4-F359C339A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642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76950-5EBC-428F-9F8D-0C565ED35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26B43-7A8A-4668-9AA6-7B365BA2E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E4093-13E9-40C1-A09D-601DCDC716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FB057-5443-41DE-9BDC-99E3D764F0DE}" type="datetimeFigureOut">
              <a:rPr lang="en-US" smtClean="0"/>
              <a:t>6/27/2022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A3C92-988D-4E3D-95BC-12665680DA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725C1-F46A-4A4A-B589-4F95ADA7F6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82667-E451-427B-B7F4-F359C339A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489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gnupgenius.com/go/904094faeab28a7f58-glavolunteer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hyperlink" Target="https://grindstonelake.org/grindstone-lake-logo-wear" TargetMode="External"/><Relationship Id="rId10" Type="http://schemas.openxmlformats.org/officeDocument/2006/relationships/image" Target="../media/image27.png"/><Relationship Id="rId4" Type="http://schemas.openxmlformats.org/officeDocument/2006/relationships/hyperlink" Target="https://stores.inksoft.com/grindstonelake" TargetMode="External"/><Relationship Id="rId9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richpost1@outlook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9FAEE76-50D9-4D70-8054-F0AD4ABB1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587613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EB8ED48E-B540-4E0D-9AB2-96D61DA4DA7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532610" y="1122363"/>
            <a:ext cx="6611389" cy="413543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Grindstone Lake Association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2022 Annual Meeting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July 9, 2022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758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1359B-36D7-F8B0-D8FD-F1DED66760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Comprehensive Lake Management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9D4EF-7471-0AC5-48B7-7FAC3C3EBF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GLA Annual Meeting</a:t>
            </a:r>
          </a:p>
          <a:p>
            <a:r>
              <a:rPr lang="en-US" dirty="0"/>
              <a:t>July 9,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D23278-7209-F6D1-87B3-3534F829D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93" y="-130629"/>
            <a:ext cx="12230793" cy="135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51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9FAEE76-50D9-4D70-8054-F0AD4ABB1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93" y="0"/>
            <a:ext cx="12230793" cy="135220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EB8ED48E-B540-4E0D-9AB2-96D61DA4D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60" y="-9207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Comprehensive Lake Management Plan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658F80-92AF-46A2-9441-13D3AE248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Defined and described by WI DNR (</a:t>
            </a:r>
            <a:r>
              <a:rPr lang="en-US" sz="3200" i="1" dirty="0"/>
              <a:t>Surface Water Grant Program, 2020</a:t>
            </a:r>
            <a:r>
              <a:rPr lang="en-US" sz="3200" dirty="0"/>
              <a:t>)</a:t>
            </a:r>
          </a:p>
          <a:p>
            <a:r>
              <a:rPr lang="en-US" sz="3200" dirty="0"/>
              <a:t>GLA received $25,000 grant in April 2021</a:t>
            </a:r>
          </a:p>
          <a:p>
            <a:pPr lvl="1"/>
            <a:r>
              <a:rPr lang="en-US" sz="2800" dirty="0"/>
              <a:t>Covers maximum of 67% of grant costs (rest covered by GLA)</a:t>
            </a:r>
          </a:p>
          <a:p>
            <a:pPr lvl="1"/>
            <a:r>
              <a:rPr lang="en-US" sz="2800" dirty="0"/>
              <a:t>Contracted with Ecological Integrity Services (Steve Schieffer) for monitoring data</a:t>
            </a:r>
          </a:p>
          <a:p>
            <a:pPr lvl="1"/>
            <a:r>
              <a:rPr lang="en-US" sz="2800" dirty="0"/>
              <a:t>Resident survey by UW – Eau Claire Professor Karen Mumford</a:t>
            </a:r>
          </a:p>
          <a:p>
            <a:pPr lvl="1"/>
            <a:r>
              <a:rPr lang="en-US" sz="2800" dirty="0"/>
              <a:t>Lake Management Plan – Harmony Environmental (Cheryl Clemens)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21689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9FAEE76-50D9-4D70-8054-F0AD4ABB1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93" y="10048"/>
            <a:ext cx="12230793" cy="135220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EB8ED48E-B540-4E0D-9AB2-96D61DA4D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60" y="-9207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Comprehensive</a:t>
            </a:r>
            <a:r>
              <a:rPr lang="en-US" dirty="0">
                <a:solidFill>
                  <a:schemeClr val="bg1"/>
                </a:solidFill>
              </a:rPr>
              <a:t> Lake Management Plan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658F80-92AF-46A2-9441-13D3AE248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2768"/>
            <a:ext cx="10515600" cy="5054886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Collecting information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Physical data (hydrology, surface area, watershed)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Baseline chemistry (</a:t>
            </a:r>
            <a:r>
              <a:rPr lang="en-US" sz="2800" dirty="0" err="1"/>
              <a:t>secchi</a:t>
            </a:r>
            <a:r>
              <a:rPr lang="en-US" sz="2800" dirty="0"/>
              <a:t> depth, temperature, dissolved oxygen, pH, total phosphorus, chlorophyll-a)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Land Use (watershed and shoreland)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Aquatic plants (point intercept survey)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Aquatic invasive species</a:t>
            </a:r>
          </a:p>
          <a:p>
            <a:pPr marL="914400" lvl="1" indent="-457200">
              <a:buFont typeface="+mj-lt"/>
              <a:buAutoNum type="arabicPeriod" startAt="6"/>
            </a:pPr>
            <a:r>
              <a:rPr lang="en-US" sz="2800" dirty="0"/>
              <a:t>Riparian land ownership and resident survey</a:t>
            </a:r>
          </a:p>
          <a:p>
            <a:pPr marL="914400" lvl="1" indent="-457200">
              <a:buFont typeface="+mj-lt"/>
              <a:buAutoNum type="arabicPeriod" startAt="6"/>
            </a:pPr>
            <a:r>
              <a:rPr lang="en-US" sz="2800" dirty="0"/>
              <a:t>Lake shoreland habitat assessment</a:t>
            </a:r>
          </a:p>
          <a:p>
            <a:pPr marL="914400" lvl="1" indent="-457200">
              <a:buFont typeface="+mj-lt"/>
              <a:buAutoNum type="arabicPeriod" startAt="6"/>
            </a:pPr>
            <a:r>
              <a:rPr lang="en-US" sz="2800" dirty="0"/>
              <a:t>Related management plans</a:t>
            </a:r>
          </a:p>
          <a:p>
            <a:pPr marL="914400" lvl="1" indent="-457200">
              <a:buFont typeface="+mj-lt"/>
              <a:buAutoNum type="arabicPeriod" startAt="6"/>
            </a:pPr>
            <a:r>
              <a:rPr lang="en-US" sz="2800" dirty="0"/>
              <a:t>Modeling</a:t>
            </a:r>
          </a:p>
          <a:p>
            <a:pPr marL="914400" lvl="1" indent="-457200">
              <a:buFont typeface="+mj-lt"/>
              <a:buAutoNum type="arabicPeriod" startAt="6"/>
            </a:pPr>
            <a:r>
              <a:rPr lang="en-US" sz="2800" dirty="0"/>
              <a:t>Fisheries data</a:t>
            </a:r>
          </a:p>
          <a:p>
            <a:pPr marL="914400" lvl="1" indent="-457200">
              <a:buFont typeface="+mj-lt"/>
              <a:buAutoNum type="arabicPeriod" startAt="6"/>
            </a:pPr>
            <a:r>
              <a:rPr lang="en-US" sz="2800" dirty="0"/>
              <a:t>Public information (boat launches, beaches, previous grants)</a:t>
            </a:r>
          </a:p>
          <a:p>
            <a:pPr marL="914400" lvl="1" indent="-457200"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1894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9FAEE76-50D9-4D70-8054-F0AD4ABB1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93" y="0"/>
            <a:ext cx="12230793" cy="135220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EB8ED48E-B540-4E0D-9AB2-96D61DA4D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60" y="-9207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Comprehensive </a:t>
            </a:r>
            <a:r>
              <a:rPr lang="en-US" dirty="0">
                <a:solidFill>
                  <a:srgbClr val="FF0000"/>
                </a:solidFill>
              </a:rPr>
              <a:t>Lake </a:t>
            </a:r>
            <a:r>
              <a:rPr lang="en-US" dirty="0">
                <a:solidFill>
                  <a:schemeClr val="bg1"/>
                </a:solidFill>
              </a:rPr>
              <a:t>Management Plan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658F80-92AF-46A2-9441-13D3AE248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Lake</a:t>
            </a:r>
          </a:p>
          <a:p>
            <a:pPr lvl="1"/>
            <a:r>
              <a:rPr lang="en-US" sz="2800" dirty="0"/>
              <a:t>Grindstone Lake</a:t>
            </a:r>
          </a:p>
          <a:p>
            <a:pPr lvl="1"/>
            <a:r>
              <a:rPr lang="en-US" sz="2800" dirty="0"/>
              <a:t>Tributaries</a:t>
            </a:r>
          </a:p>
          <a:p>
            <a:pPr lvl="1"/>
            <a:r>
              <a:rPr lang="en-US" sz="2800" dirty="0"/>
              <a:t>Shoreline and shoreland</a:t>
            </a:r>
          </a:p>
          <a:p>
            <a:pPr lvl="1"/>
            <a:r>
              <a:rPr lang="en-US" sz="2800" dirty="0"/>
              <a:t>Watershed</a:t>
            </a:r>
          </a:p>
          <a:p>
            <a:pPr lvl="1"/>
            <a:r>
              <a:rPr lang="en-US" sz="2800" dirty="0"/>
              <a:t>Community of shoreline residents and visitors</a:t>
            </a:r>
          </a:p>
        </p:txBody>
      </p:sp>
    </p:spTree>
    <p:extLst>
      <p:ext uri="{BB962C8B-B14F-4D97-AF65-F5344CB8AC3E}">
        <p14:creationId xmlns:p14="http://schemas.microsoft.com/office/powerpoint/2010/main" val="3044404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9FAEE76-50D9-4D70-8054-F0AD4ABB1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93" y="0"/>
            <a:ext cx="12230793" cy="135220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EB8ED48E-B540-4E0D-9AB2-96D61DA4D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60" y="-9207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Comprehensive Lake </a:t>
            </a:r>
            <a:r>
              <a:rPr lang="en-US" dirty="0">
                <a:solidFill>
                  <a:srgbClr val="FF0000"/>
                </a:solidFill>
              </a:rPr>
              <a:t>Management Plan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658F80-92AF-46A2-9441-13D3AE248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10-Year Planning and Implementation Document</a:t>
            </a:r>
          </a:p>
          <a:p>
            <a:pPr lvl="1"/>
            <a:r>
              <a:rPr lang="en-US" sz="2800" dirty="0"/>
              <a:t>Identifies threats, problems, causes</a:t>
            </a:r>
          </a:p>
          <a:p>
            <a:pPr lvl="1"/>
            <a:r>
              <a:rPr lang="en-US" sz="2800" dirty="0"/>
              <a:t>Incorporates community and its goals</a:t>
            </a:r>
          </a:p>
          <a:p>
            <a:pPr lvl="1"/>
            <a:r>
              <a:rPr lang="en-US" sz="2800" dirty="0"/>
              <a:t>Develops an implementation schedule</a:t>
            </a:r>
          </a:p>
          <a:p>
            <a:pPr lvl="1"/>
            <a:r>
              <a:rPr lang="en-US" sz="2800" dirty="0"/>
              <a:t>Dynamic and updated regularly </a:t>
            </a:r>
          </a:p>
          <a:p>
            <a:r>
              <a:rPr lang="en-US" sz="3200" dirty="0"/>
              <a:t>Why?</a:t>
            </a:r>
          </a:p>
          <a:p>
            <a:pPr lvl="1"/>
            <a:r>
              <a:rPr lang="en-US" sz="2800" dirty="0"/>
              <a:t>Deeper, richer understanding of our lake and its challenges and threats</a:t>
            </a:r>
          </a:p>
          <a:p>
            <a:pPr lvl="1"/>
            <a:r>
              <a:rPr lang="en-US" sz="2800" dirty="0"/>
              <a:t>Access to Lake Management Implementation funds from DNR</a:t>
            </a:r>
          </a:p>
        </p:txBody>
      </p:sp>
    </p:spTree>
    <p:extLst>
      <p:ext uri="{BB962C8B-B14F-4D97-AF65-F5344CB8AC3E}">
        <p14:creationId xmlns:p14="http://schemas.microsoft.com/office/powerpoint/2010/main" val="2691670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9FAEE76-50D9-4D70-8054-F0AD4ABB1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93" y="0"/>
            <a:ext cx="12230793" cy="135220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EB8ED48E-B540-4E0D-9AB2-96D61DA4D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60" y="-9207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Comprehensive Lake Management Plan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7546FAA-D880-FB01-C1CA-48414CABF8B9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8272843"/>
              </p:ext>
            </p:extLst>
          </p:nvPr>
        </p:nvGraphicFramePr>
        <p:xfrm>
          <a:off x="2948684" y="1233488"/>
          <a:ext cx="6565186" cy="5175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40848" imgH="7014562" progId="Word.Document.12">
                  <p:embed/>
                </p:oleObj>
              </mc:Choice>
              <mc:Fallback>
                <p:oleObj name="Document" r:id="rId3" imgW="5940848" imgH="70145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48684" y="1233488"/>
                        <a:ext cx="6565186" cy="5175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2148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1359B-36D7-F8B0-D8FD-F1DED66760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Grindstone Lake Resident Survey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9D4EF-7471-0AC5-48B7-7FAC3C3EBF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GLA Annual Meeting</a:t>
            </a:r>
          </a:p>
          <a:p>
            <a:r>
              <a:rPr lang="en-US" dirty="0"/>
              <a:t>July 9,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D23278-7209-F6D1-87B3-3534F829D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93" y="-130629"/>
            <a:ext cx="12230793" cy="135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09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3BE6A7-588C-D255-3FE6-E391144AB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 </a:t>
            </a:r>
            <a:r>
              <a:rPr lang="en-US" sz="3200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32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ake residents contribute to the development of the Comprehensive Lake Management Plan </a:t>
            </a:r>
          </a:p>
          <a:p>
            <a:pPr>
              <a:spcAft>
                <a:spcPts val="1200"/>
              </a:spcAft>
            </a:pPr>
            <a:r>
              <a:rPr lang="en-US" sz="3200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32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urther our understanding of the Grindstone Lake community </a:t>
            </a:r>
          </a:p>
          <a:p>
            <a:r>
              <a:rPr lang="en-US" sz="32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ways to involve residents in lake protection activities and the Grindstone Lake Association.</a:t>
            </a:r>
            <a:endParaRPr lang="en-US" sz="44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D23278-7209-F6D1-87B3-3534F829D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35"/>
            <a:ext cx="12230793" cy="1352204"/>
          </a:xfrm>
          <a:prstGeom prst="rect">
            <a:avLst/>
          </a:prstGeom>
        </p:spPr>
      </p:pic>
      <p:sp>
        <p:nvSpPr>
          <p:cNvPr id="10" name="Title 6">
            <a:extLst>
              <a:ext uri="{FF2B5EF4-FFF2-40B4-BE49-F238E27FC236}">
                <a16:creationId xmlns:a16="http://schemas.microsoft.com/office/drawing/2014/main" id="{F26B75FA-3C99-F65E-9ABA-51C00EA12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703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Survey Purpose</a:t>
            </a:r>
          </a:p>
        </p:txBody>
      </p:sp>
    </p:spTree>
    <p:extLst>
      <p:ext uri="{BB962C8B-B14F-4D97-AF65-F5344CB8AC3E}">
        <p14:creationId xmlns:p14="http://schemas.microsoft.com/office/powerpoint/2010/main" val="3679585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D23278-7209-F6D1-87B3-3534F829D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93" y="-130629"/>
            <a:ext cx="12230793" cy="1352204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1E81A4F4-172C-4A95-B64B-B3689FE1A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665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Survey distribution and response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2F71AF-1003-F018-DCB9-B5993A9AF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 Rounded MT Bold" panose="020F0704030504030204" pitchFamily="34" charset="0"/>
              </a:rPr>
              <a:t>Online Survey Link and Instructions sent to:</a:t>
            </a:r>
          </a:p>
          <a:p>
            <a:pPr lvl="1">
              <a:spcAft>
                <a:spcPts val="1200"/>
              </a:spcAft>
            </a:pPr>
            <a:r>
              <a:rPr lang="en-US" sz="32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243 residents in which we had email addresses </a:t>
            </a:r>
          </a:p>
          <a:p>
            <a:pPr lvl="1">
              <a:spcAft>
                <a:spcPts val="1200"/>
              </a:spcAft>
            </a:pPr>
            <a:r>
              <a:rPr lang="en-US" sz="32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131 post cards to residential addresses (no email addresses) </a:t>
            </a:r>
          </a:p>
          <a:p>
            <a:pPr lvl="1">
              <a:spcAft>
                <a:spcPts val="1200"/>
              </a:spcAft>
            </a:pPr>
            <a:r>
              <a:rPr lang="en-US" sz="3200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2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otal of 374 contacts</a:t>
            </a:r>
          </a:p>
          <a:p>
            <a:r>
              <a:rPr lang="en-US" sz="3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189 completed surveys: 51% response rate</a:t>
            </a:r>
            <a:endParaRPr lang="en-US" sz="36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sz="3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103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D23278-7209-F6D1-87B3-3534F829D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93" y="-130629"/>
            <a:ext cx="12230793" cy="1352204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1E81A4F4-172C-4A95-B64B-B3689FE1A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665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Survey distribution and response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8996BF-E508-8017-00FF-16FEB4CA5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85" y="1463040"/>
            <a:ext cx="7005639" cy="4937759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B7E131-4F82-287C-6E50-E5831910D7A8}"/>
              </a:ext>
            </a:extLst>
          </p:cNvPr>
          <p:cNvSpPr txBox="1"/>
          <p:nvPr/>
        </p:nvSpPr>
        <p:spPr>
          <a:xfrm>
            <a:off x="7310724" y="1874728"/>
            <a:ext cx="49706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Reasonable response levels from each lake zone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77490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9FAEE76-50D9-4D70-8054-F0AD4ABB1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93" y="-130629"/>
            <a:ext cx="12230793" cy="135220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EB8ED48E-B540-4E0D-9AB2-96D61DA4DA7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58736" y="653935"/>
            <a:ext cx="3142209" cy="51538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FA0B2B-06E1-4049-87E7-C6761C9FB466}"/>
              </a:ext>
            </a:extLst>
          </p:cNvPr>
          <p:cNvSpPr/>
          <p:nvPr/>
        </p:nvSpPr>
        <p:spPr>
          <a:xfrm>
            <a:off x="1619100" y="1415325"/>
            <a:ext cx="9338201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Welcome and Updates – Donna Carlson</a:t>
            </a:r>
          </a:p>
          <a:p>
            <a:endParaRPr lang="en-US" sz="2400" dirty="0"/>
          </a:p>
          <a:p>
            <a:r>
              <a:rPr lang="en-US" sz="2400" dirty="0"/>
              <a:t>	Financial – Mike Warden</a:t>
            </a:r>
          </a:p>
          <a:p>
            <a:r>
              <a:rPr lang="en-US" sz="2400" dirty="0"/>
              <a:t>	Clean Water, Clean Boats – Rich Post, Mike Warden</a:t>
            </a:r>
          </a:p>
          <a:p>
            <a:r>
              <a:rPr lang="en-US" sz="2400" dirty="0"/>
              <a:t>		Christy Dundee, CBCW	</a:t>
            </a:r>
          </a:p>
          <a:p>
            <a:r>
              <a:rPr lang="en-US" sz="2400" dirty="0"/>
              <a:t>	Lake Management Plan – Donna Carlson</a:t>
            </a:r>
          </a:p>
          <a:p>
            <a:r>
              <a:rPr lang="en-US" sz="2400" dirty="0"/>
              <a:t>	Lake Survey – Karen Mumford</a:t>
            </a:r>
          </a:p>
          <a:p>
            <a:r>
              <a:rPr lang="en-US" sz="2400" dirty="0"/>
              <a:t>	Shoreline Restoration – Sean Humphreys</a:t>
            </a:r>
          </a:p>
          <a:p>
            <a:endParaRPr lang="en-US" sz="2400" dirty="0"/>
          </a:p>
          <a:p>
            <a:r>
              <a:rPr lang="en-US" sz="2400" dirty="0"/>
              <a:t>Grindstone Lake Association Governance – Donna Carlson</a:t>
            </a:r>
          </a:p>
          <a:p>
            <a:endParaRPr lang="en-US" sz="2400" dirty="0"/>
          </a:p>
          <a:p>
            <a:r>
              <a:rPr lang="en-US" sz="2400" dirty="0"/>
              <a:t>	Announcements – Donna Carlson</a:t>
            </a:r>
          </a:p>
          <a:p>
            <a:r>
              <a:rPr lang="en-US" sz="2400" dirty="0"/>
              <a:t>		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	</a:t>
            </a:r>
          </a:p>
          <a:p>
            <a:pPr lvl="1"/>
            <a:endParaRPr lang="en-US" sz="24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73783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D23278-7209-F6D1-87B3-3534F829D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93" y="-130629"/>
            <a:ext cx="12230793" cy="1352204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1E81A4F4-172C-4A95-B64B-B3689FE1A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665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Survey distribution and response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FBAA76-4CAE-2AE0-BE12-1E0E0B81D697}"/>
              </a:ext>
            </a:extLst>
          </p:cNvPr>
          <p:cNvSpPr txBox="1"/>
          <p:nvPr/>
        </p:nvSpPr>
        <p:spPr>
          <a:xfrm>
            <a:off x="7412693" y="1874728"/>
            <a:ext cx="49706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Highest percent of survey participants in the </a:t>
            </a:r>
          </a:p>
          <a:p>
            <a:r>
              <a:rPr lang="en-US" sz="2800" dirty="0"/>
              <a:t>     two age groups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51-60 year of 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61-70 age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60% males</a:t>
            </a:r>
          </a:p>
          <a:p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26A988-9C82-3478-8A8C-5D741B95D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458" y="4360327"/>
            <a:ext cx="4176252" cy="2269566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FF0359-4F90-838B-27FE-8518385005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62890"/>
            <a:ext cx="5669010" cy="28944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4694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7872A-938D-2914-59F2-3D3AF3D96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" y="1785008"/>
            <a:ext cx="8804210" cy="1159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Primary Use of Lake Residence (%)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A5EEDE-95CD-3841-C6BD-1D8930E2E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93" y="-130629"/>
            <a:ext cx="12230793" cy="13522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975012-A2F3-1FD7-02DF-A46774651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795" y="798135"/>
            <a:ext cx="12215507" cy="56813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3533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85E8D9-F95A-B41E-0D70-77D158EDA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200405"/>
            <a:ext cx="11562735" cy="64462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5900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5693F8F9-1043-9950-1642-5AA5CCBC8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" y="-3169"/>
            <a:ext cx="12230793" cy="1301031"/>
          </a:xfrm>
          <a:prstGeom prst="rect">
            <a:avLst/>
          </a:prstGeom>
        </p:spPr>
      </p:pic>
      <p:sp>
        <p:nvSpPr>
          <p:cNvPr id="42" name="Title 7">
            <a:extLst>
              <a:ext uri="{FF2B5EF4-FFF2-40B4-BE49-F238E27FC236}">
                <a16:creationId xmlns:a16="http://schemas.microsoft.com/office/drawing/2014/main" id="{27F0B127-F27A-865A-4DF9-05B0590C4927}"/>
              </a:ext>
            </a:extLst>
          </p:cNvPr>
          <p:cNvSpPr txBox="1">
            <a:spLocks/>
          </p:cNvSpPr>
          <p:nvPr/>
        </p:nvSpPr>
        <p:spPr>
          <a:xfrm>
            <a:off x="441833" y="-4025"/>
            <a:ext cx="11347564" cy="9254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What do you value about Grindstone Lake?</a:t>
            </a:r>
          </a:p>
        </p:txBody>
      </p:sp>
      <p:pic>
        <p:nvPicPr>
          <p:cNvPr id="45" name="Picture 44" descr="Text&#10;&#10;Description automatically generated">
            <a:extLst>
              <a:ext uri="{FF2B5EF4-FFF2-40B4-BE49-F238E27FC236}">
                <a16:creationId xmlns:a16="http://schemas.microsoft.com/office/drawing/2014/main" id="{AB599DA2-B314-CF58-A184-20D8FFF91F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5"/>
          <a:stretch/>
        </p:blipFill>
        <p:spPr>
          <a:xfrm>
            <a:off x="812403" y="913972"/>
            <a:ext cx="1056642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57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DF6F8F8-7034-D393-DF3A-DE7BC5F78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35" y="432619"/>
            <a:ext cx="12169350" cy="59681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8401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D7EC6E4-8146-8EB9-B315-9441A315F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" y="-3169"/>
            <a:ext cx="12230793" cy="1301031"/>
          </a:xfrm>
          <a:prstGeom prst="rect">
            <a:avLst/>
          </a:prstGeom>
        </p:spPr>
      </p:pic>
      <p:sp>
        <p:nvSpPr>
          <p:cNvPr id="17" name="Title 7">
            <a:extLst>
              <a:ext uri="{FF2B5EF4-FFF2-40B4-BE49-F238E27FC236}">
                <a16:creationId xmlns:a16="http://schemas.microsoft.com/office/drawing/2014/main" id="{5E4BD000-9C17-3495-E728-5E50531BF4B4}"/>
              </a:ext>
            </a:extLst>
          </p:cNvPr>
          <p:cNvSpPr txBox="1">
            <a:spLocks/>
          </p:cNvSpPr>
          <p:nvPr/>
        </p:nvSpPr>
        <p:spPr>
          <a:xfrm>
            <a:off x="441833" y="-4025"/>
            <a:ext cx="11347564" cy="9254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What is needed to protect Grindstone Lake?</a:t>
            </a:r>
          </a:p>
        </p:txBody>
      </p: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E1C0B1E5-5F46-6D7A-A79B-C88CF06683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" b="7473"/>
          <a:stretch/>
        </p:blipFill>
        <p:spPr>
          <a:xfrm>
            <a:off x="812452" y="910956"/>
            <a:ext cx="1056632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11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3BE6A7-588C-D255-3FE6-E391144AB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Integrate resident survey information into draft management plan</a:t>
            </a:r>
          </a:p>
          <a:p>
            <a:r>
              <a:rPr lang="en-US" sz="3200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 draft plan on GLA website for review and input</a:t>
            </a:r>
            <a:endParaRPr lang="en-US" sz="3200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plans to involve residents in lake protection activities and the Grindstone Lake Association</a:t>
            </a:r>
            <a:endParaRPr lang="en-US" sz="44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D23278-7209-F6D1-87B3-3534F829D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35"/>
            <a:ext cx="12230793" cy="1352204"/>
          </a:xfrm>
          <a:prstGeom prst="rect">
            <a:avLst/>
          </a:prstGeom>
        </p:spPr>
      </p:pic>
      <p:sp>
        <p:nvSpPr>
          <p:cNvPr id="10" name="Title 6">
            <a:extLst>
              <a:ext uri="{FF2B5EF4-FFF2-40B4-BE49-F238E27FC236}">
                <a16:creationId xmlns:a16="http://schemas.microsoft.com/office/drawing/2014/main" id="{F26B75FA-3C99-F65E-9ABA-51C00EA12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703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2823596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1359B-36D7-F8B0-D8FD-F1DED66760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Shoreline Restoration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9D4EF-7471-0AC5-48B7-7FAC3C3EBF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GLA Annual Meeting</a:t>
            </a:r>
          </a:p>
          <a:p>
            <a:r>
              <a:rPr lang="en-US" dirty="0"/>
              <a:t>July 9,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D23278-7209-F6D1-87B3-3534F829D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93" y="-130629"/>
            <a:ext cx="12230793" cy="135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349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3BE6A7-588C-D255-3FE6-E391144AB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951" y="1526866"/>
            <a:ext cx="6785753" cy="19286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Why shoreline restoration?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Stop erosion</a:t>
            </a:r>
          </a:p>
          <a:p>
            <a:pPr lvl="1"/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Stop runoff of pollutants entering lake</a:t>
            </a:r>
          </a:p>
          <a:p>
            <a:pPr lvl="1"/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Shoreline Esthetics &amp; improved property values</a:t>
            </a:r>
          </a:p>
          <a:p>
            <a:pPr lvl="1"/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Improve/restore natural biological cycle of the lake</a:t>
            </a:r>
          </a:p>
          <a:p>
            <a:pPr lvl="1"/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Improve water quality and habitat for fish, plants, loons, eagles,</a:t>
            </a:r>
          </a:p>
          <a:p>
            <a:pPr lvl="1"/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otters, and all the other creatures that call our lake home.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D23278-7209-F6D1-87B3-3534F829D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35"/>
            <a:ext cx="12230793" cy="1352204"/>
          </a:xfrm>
          <a:prstGeom prst="rect">
            <a:avLst/>
          </a:prstGeom>
        </p:spPr>
      </p:pic>
      <p:sp>
        <p:nvSpPr>
          <p:cNvPr id="10" name="Title 6">
            <a:extLst>
              <a:ext uri="{FF2B5EF4-FFF2-40B4-BE49-F238E27FC236}">
                <a16:creationId xmlns:a16="http://schemas.microsoft.com/office/drawing/2014/main" id="{F26B75FA-3C99-F65E-9ABA-51C00EA12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661"/>
            <a:ext cx="10515600" cy="85275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Shoreline Restoration</a:t>
            </a:r>
          </a:p>
        </p:txBody>
      </p:sp>
      <p:pic>
        <p:nvPicPr>
          <p:cNvPr id="7" name="Google Shape;230;g13b5745b2f7_0_16">
            <a:extLst>
              <a:ext uri="{FF2B5EF4-FFF2-40B4-BE49-F238E27FC236}">
                <a16:creationId xmlns:a16="http://schemas.microsoft.com/office/drawing/2014/main" id="{70CF73E9-A380-1A1E-18EB-5F96FCA69C5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2864" y="1197142"/>
            <a:ext cx="4740932" cy="233128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B84B43B-7EFC-8991-631D-927D5005B76A}"/>
              </a:ext>
            </a:extLst>
          </p:cNvPr>
          <p:cNvSpPr txBox="1"/>
          <p:nvPr/>
        </p:nvSpPr>
        <p:spPr>
          <a:xfrm>
            <a:off x="5825447" y="3680251"/>
            <a:ext cx="5989834" cy="2867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0">
              <a:buNone/>
            </a:pPr>
            <a:r>
              <a:rPr lang="en-US" sz="2800" dirty="0"/>
              <a:t>Who Can Do It?</a:t>
            </a:r>
          </a:p>
          <a:p>
            <a:pPr marL="1371600" lvl="1" indent="-457200">
              <a:buFont typeface="Arial" panose="020B0604020202020204" pitchFamily="34" charset="0"/>
              <a:buChar char="•"/>
            </a:pPr>
            <a:r>
              <a:rPr lang="en-US" dirty="0"/>
              <a:t>Any landowner can use the shoreline evaluation tool and then can apply for up to $1000 per project (you can even propose multiple projects on your property).</a:t>
            </a:r>
          </a:p>
          <a:p>
            <a:pPr marL="1200150" lvl="1" indent="-285750">
              <a:buFont typeface="Arial" panose="020B0604020202020204" pitchFamily="34" charset="0"/>
              <a:buChar char="•"/>
            </a:pPr>
            <a:r>
              <a:rPr lang="en-US" dirty="0"/>
              <a:t>Then, you can:</a:t>
            </a:r>
          </a:p>
          <a:p>
            <a:pPr marL="1828800" lvl="3" indent="-342900">
              <a:spcBef>
                <a:spcPts val="100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dirty="0"/>
              <a:t>Do it yourself</a:t>
            </a:r>
          </a:p>
          <a:p>
            <a:pPr marL="1828800" lvl="3" indent="-342900">
              <a:buSzPts val="1800"/>
              <a:buFont typeface="Arial" panose="020B0604020202020204" pitchFamily="34" charset="0"/>
              <a:buChar char="•"/>
            </a:pPr>
            <a:r>
              <a:rPr lang="en-US" dirty="0"/>
              <a:t>Hire shoreline landscaping experts</a:t>
            </a:r>
          </a:p>
          <a:p>
            <a:pPr marL="1828800" lvl="3" indent="-342900">
              <a:buSzPts val="1800"/>
              <a:buFont typeface="Arial" panose="020B0604020202020204" pitchFamily="34" charset="0"/>
              <a:buChar char="•"/>
            </a:pPr>
            <a:r>
              <a:rPr lang="en-US" dirty="0"/>
              <a:t>MAYBE get your kids to help…..</a:t>
            </a:r>
          </a:p>
        </p:txBody>
      </p:sp>
      <p:pic>
        <p:nvPicPr>
          <p:cNvPr id="14" name="Google Shape;238;g13b5745b2f7_0_22">
            <a:extLst>
              <a:ext uri="{FF2B5EF4-FFF2-40B4-BE49-F238E27FC236}">
                <a16:creationId xmlns:a16="http://schemas.microsoft.com/office/drawing/2014/main" id="{053E4B25-317A-1F51-6E2E-F3F9C954178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6481" y="3848864"/>
            <a:ext cx="4059825" cy="2530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85149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D23278-7209-F6D1-87B3-3534F829D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35"/>
            <a:ext cx="12230793" cy="1352204"/>
          </a:xfrm>
          <a:prstGeom prst="rect">
            <a:avLst/>
          </a:prstGeom>
        </p:spPr>
      </p:pic>
      <p:sp>
        <p:nvSpPr>
          <p:cNvPr id="10" name="Title 6">
            <a:extLst>
              <a:ext uri="{FF2B5EF4-FFF2-40B4-BE49-F238E27FC236}">
                <a16:creationId xmlns:a16="http://schemas.microsoft.com/office/drawing/2014/main" id="{F26B75FA-3C99-F65E-9ABA-51C00EA12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661"/>
            <a:ext cx="10515600" cy="85275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Shoreline Restoration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882E3-1266-7647-6074-66F28593D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197142"/>
            <a:ext cx="5928188" cy="3631712"/>
          </a:xfrm>
        </p:spPr>
        <p:txBody>
          <a:bodyPr>
            <a:normAutofit/>
          </a:bodyPr>
          <a:lstStyle/>
          <a:p>
            <a:pPr marL="1371600" lvl="2" indent="-342900">
              <a:spcBef>
                <a:spcPts val="0"/>
              </a:spcBef>
              <a:buSzPts val="1800"/>
            </a:pPr>
            <a:endParaRPr lang="en-US" sz="1800" dirty="0"/>
          </a:p>
          <a:p>
            <a:pPr marL="457200" lvl="1" indent="0">
              <a:buNone/>
            </a:pPr>
            <a:r>
              <a:rPr lang="en-US" dirty="0"/>
              <a:t>What Can You Do?</a:t>
            </a:r>
          </a:p>
          <a:p>
            <a:pPr marL="914400" lvl="1" indent="-342900">
              <a:spcBef>
                <a:spcPts val="1000"/>
              </a:spcBef>
              <a:buSzPts val="1800"/>
            </a:pPr>
            <a:r>
              <a:rPr lang="en-US" sz="1900" dirty="0"/>
              <a:t>Natural non invasive plants and flowers</a:t>
            </a:r>
          </a:p>
          <a:p>
            <a:pPr marL="914400" lvl="1" indent="-342900">
              <a:spcBef>
                <a:spcPts val="0"/>
              </a:spcBef>
              <a:buSzPts val="1800"/>
            </a:pPr>
            <a:r>
              <a:rPr lang="en-US" sz="1900" dirty="0"/>
              <a:t>Planting trees along shoreline</a:t>
            </a:r>
          </a:p>
          <a:p>
            <a:pPr marL="914400" lvl="1" indent="-342900">
              <a:spcBef>
                <a:spcPts val="0"/>
              </a:spcBef>
              <a:buSzPts val="1800"/>
            </a:pPr>
            <a:r>
              <a:rPr lang="en-US" sz="1900" dirty="0"/>
              <a:t>Shoreline stabilization features (rocks or terraced gardens)</a:t>
            </a:r>
          </a:p>
          <a:p>
            <a:pPr marL="914400" lvl="1" indent="-342900">
              <a:spcBef>
                <a:spcPts val="0"/>
              </a:spcBef>
              <a:buSzPts val="1800"/>
            </a:pPr>
            <a:r>
              <a:rPr lang="en-US" sz="1900" dirty="0"/>
              <a:t>Fish </a:t>
            </a:r>
            <a:r>
              <a:rPr lang="en-US" sz="1900" dirty="0" err="1"/>
              <a:t>stix</a:t>
            </a:r>
            <a:r>
              <a:rPr lang="en-US" sz="1900" dirty="0"/>
              <a:t> to waters edge (cut whole or large parts of trees tied to shore)</a:t>
            </a:r>
          </a:p>
          <a:p>
            <a:pPr marL="914400" lvl="1" indent="-342900">
              <a:spcBef>
                <a:spcPts val="0"/>
              </a:spcBef>
              <a:buSzPts val="1800"/>
            </a:pPr>
            <a:r>
              <a:rPr lang="en-US" sz="1900" dirty="0"/>
              <a:t>Rain gardens</a:t>
            </a:r>
          </a:p>
          <a:p>
            <a:pPr marL="914400" lvl="1" indent="-342900">
              <a:spcBef>
                <a:spcPts val="0"/>
              </a:spcBef>
              <a:buSzPts val="1800"/>
            </a:pPr>
            <a:r>
              <a:rPr lang="en-US" sz="1900" dirty="0"/>
              <a:t>Rain barrels to downspouts</a:t>
            </a:r>
          </a:p>
        </p:txBody>
      </p:sp>
      <p:pic>
        <p:nvPicPr>
          <p:cNvPr id="11" name="Google Shape;248;g13b5745b2f7_0_28">
            <a:extLst>
              <a:ext uri="{FF2B5EF4-FFF2-40B4-BE49-F238E27FC236}">
                <a16:creationId xmlns:a16="http://schemas.microsoft.com/office/drawing/2014/main" id="{3CB042D1-4DA8-010D-AF60-22EE02FB0C8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8189" y="1192396"/>
            <a:ext cx="3734702" cy="218397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7B824A4-DE64-45DA-6CB7-24D2EB2EE1D3}"/>
              </a:ext>
            </a:extLst>
          </p:cNvPr>
          <p:cNvSpPr txBox="1"/>
          <p:nvPr/>
        </p:nvSpPr>
        <p:spPr>
          <a:xfrm>
            <a:off x="3578831" y="4303199"/>
            <a:ext cx="5034337" cy="2380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/>
              <a:t>Where Can I Do It?</a:t>
            </a:r>
          </a:p>
          <a:p>
            <a:pPr marL="742950" lvl="0" indent="-28575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Goal is to stop runoff and preserve native shorelines</a:t>
            </a:r>
          </a:p>
          <a:p>
            <a:pPr marL="1371600" lvl="2" indent="-342900">
              <a:spcBef>
                <a:spcPts val="1000"/>
              </a:spcBef>
              <a:buSzPts val="1800"/>
              <a:buChar char="•"/>
            </a:pPr>
            <a:r>
              <a:rPr lang="en-US" dirty="0"/>
              <a:t>Typically focus on the first 30 feet of shoreline from the waters edge.</a:t>
            </a:r>
          </a:p>
          <a:p>
            <a:pPr marL="1371600" lvl="2" indent="-342900">
              <a:buSzPts val="1800"/>
              <a:buChar char="•"/>
            </a:pPr>
            <a:r>
              <a:rPr lang="en-US" dirty="0"/>
              <a:t>grant funding native planting covers a 350 sq ft area</a:t>
            </a:r>
          </a:p>
        </p:txBody>
      </p:sp>
      <p:pic>
        <p:nvPicPr>
          <p:cNvPr id="13" name="Google Shape;249;g13b5745b2f7_0_28">
            <a:extLst>
              <a:ext uri="{FF2B5EF4-FFF2-40B4-BE49-F238E27FC236}">
                <a16:creationId xmlns:a16="http://schemas.microsoft.com/office/drawing/2014/main" id="{CEC6FE91-43F6-98C1-8ED7-F243B210C58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0133" y="4303200"/>
            <a:ext cx="3116494" cy="2380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47;g13b5745b2f7_0_28">
            <a:extLst>
              <a:ext uri="{FF2B5EF4-FFF2-40B4-BE49-F238E27FC236}">
                <a16:creationId xmlns:a16="http://schemas.microsoft.com/office/drawing/2014/main" id="{E44B96D5-60F9-DF4C-8B1A-C11D384A994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42617" y="3108806"/>
            <a:ext cx="3734702" cy="1987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9466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9FAEE76-50D9-4D70-8054-F0AD4ABB1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97" y="-163070"/>
            <a:ext cx="12230793" cy="135220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EB8ED48E-B540-4E0D-9AB2-96D61DA4DA7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99831" y="311751"/>
            <a:ext cx="10445580" cy="65858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Financial Report – Memberships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FA0B2B-06E1-4049-87E7-C6761C9FB466}"/>
              </a:ext>
            </a:extLst>
          </p:cNvPr>
          <p:cNvSpPr/>
          <p:nvPr/>
        </p:nvSpPr>
        <p:spPr>
          <a:xfrm>
            <a:off x="1303416" y="1930465"/>
            <a:ext cx="7193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F647617-BB17-45C2-A4BB-DCCEE3CBE541}"/>
              </a:ext>
            </a:extLst>
          </p:cNvPr>
          <p:cNvGraphicFramePr>
            <a:graphicFrameLocks noGrp="1"/>
          </p:cNvGraphicFramePr>
          <p:nvPr/>
        </p:nvGraphicFramePr>
        <p:xfrm>
          <a:off x="632847" y="1470931"/>
          <a:ext cx="10926305" cy="6638904"/>
        </p:xfrm>
        <a:graphic>
          <a:graphicData uri="http://schemas.openxmlformats.org/drawingml/2006/table">
            <a:tbl>
              <a:tblPr firstRow="1" firstCol="1" bandRow="1"/>
              <a:tblGrid>
                <a:gridCol w="5462066">
                  <a:extLst>
                    <a:ext uri="{9D8B030D-6E8A-4147-A177-3AD203B41FA5}">
                      <a16:colId xmlns:a16="http://schemas.microsoft.com/office/drawing/2014/main" val="221885814"/>
                    </a:ext>
                  </a:extLst>
                </a:gridCol>
                <a:gridCol w="1864285">
                  <a:extLst>
                    <a:ext uri="{9D8B030D-6E8A-4147-A177-3AD203B41FA5}">
                      <a16:colId xmlns:a16="http://schemas.microsoft.com/office/drawing/2014/main" val="42090105"/>
                    </a:ext>
                  </a:extLst>
                </a:gridCol>
                <a:gridCol w="1864285">
                  <a:extLst>
                    <a:ext uri="{9D8B030D-6E8A-4147-A177-3AD203B41FA5}">
                      <a16:colId xmlns:a16="http://schemas.microsoft.com/office/drawing/2014/main" val="1294054277"/>
                    </a:ext>
                  </a:extLst>
                </a:gridCol>
                <a:gridCol w="1735669">
                  <a:extLst>
                    <a:ext uri="{9D8B030D-6E8A-4147-A177-3AD203B41FA5}">
                      <a16:colId xmlns:a16="http://schemas.microsoft.com/office/drawing/2014/main" val="1573440053"/>
                    </a:ext>
                  </a:extLst>
                </a:gridCol>
              </a:tblGrid>
              <a:tr h="1513415">
                <a:tc gridSpan="2">
                  <a:txBody>
                    <a:bodyPr/>
                    <a:lstStyle/>
                    <a:p>
                      <a:pPr marL="0" marR="39814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4667129"/>
                  </a:ext>
                </a:extLst>
              </a:tr>
              <a:tr h="3444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812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668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8763321"/>
                  </a:ext>
                </a:extLst>
              </a:tr>
              <a:tr h="342750">
                <a:tc rowSpan="2">
                  <a:txBody>
                    <a:bodyPr/>
                    <a:lstStyle/>
                    <a:p>
                      <a:pPr marL="2032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1653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044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2794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0003962"/>
                  </a:ext>
                </a:extLst>
              </a:tr>
              <a:tr h="6188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1170784"/>
                  </a:ext>
                </a:extLst>
              </a:tr>
              <a:tr h="386772">
                <a:tc>
                  <a:txBody>
                    <a:bodyPr/>
                    <a:lstStyle/>
                    <a:p>
                      <a:pPr marL="1758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52668831"/>
                  </a:ext>
                </a:extLst>
              </a:tr>
              <a:tr h="360624">
                <a:tc>
                  <a:txBody>
                    <a:bodyPr/>
                    <a:lstStyle/>
                    <a:p>
                      <a:pPr marL="1758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8694944"/>
                  </a:ext>
                </a:extLst>
              </a:tr>
              <a:tr h="2048800">
                <a:tc rowSpan="2">
                  <a:txBody>
                    <a:bodyPr/>
                    <a:lstStyle/>
                    <a:p>
                      <a:pPr marL="1758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53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u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u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u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2445605"/>
                  </a:ext>
                </a:extLst>
              </a:tr>
              <a:tr h="6188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u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u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u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9893361"/>
                  </a:ext>
                </a:extLst>
              </a:tr>
              <a:tr h="4043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 anchor="b"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368843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7F7CB9E-AC8D-66F2-D2E0-4E33E5EAF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828800"/>
            <a:ext cx="67672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1242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D23278-7209-F6D1-87B3-3534F829D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35"/>
            <a:ext cx="12230793" cy="1352204"/>
          </a:xfrm>
          <a:prstGeom prst="rect">
            <a:avLst/>
          </a:prstGeom>
        </p:spPr>
      </p:pic>
      <p:sp>
        <p:nvSpPr>
          <p:cNvPr id="10" name="Title 6">
            <a:extLst>
              <a:ext uri="{FF2B5EF4-FFF2-40B4-BE49-F238E27FC236}">
                <a16:creationId xmlns:a16="http://schemas.microsoft.com/office/drawing/2014/main" id="{F26B75FA-3C99-F65E-9ABA-51C00EA12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661"/>
            <a:ext cx="10515600" cy="85275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Shoreline Restoration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882E3-1266-7647-6074-66F28593D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56" y="1438382"/>
            <a:ext cx="7417941" cy="5075434"/>
          </a:xfrm>
        </p:spPr>
        <p:txBody>
          <a:bodyPr>
            <a:normAutofit fontScale="70000" lnSpcReduction="20000"/>
          </a:bodyPr>
          <a:lstStyle/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 dirty="0"/>
              <a:t>When and How do I Get Started?</a:t>
            </a: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sz="3000" dirty="0"/>
          </a:p>
          <a:p>
            <a:pPr marL="914400" indent="-457200"/>
            <a:r>
              <a:rPr lang="en-US" sz="2900" dirty="0"/>
              <a:t>Wisconsin Shoreline Evaluation Tool</a:t>
            </a:r>
          </a:p>
          <a:p>
            <a:pPr marL="1257300" lvl="1" indent="-342900"/>
            <a:r>
              <a:rPr lang="en-US" sz="2600" dirty="0"/>
              <a:t>Use the web-based interactive tool to evaluate your shoreline’s health</a:t>
            </a:r>
          </a:p>
          <a:p>
            <a:pPr marL="1257300" lvl="1" indent="-342900"/>
            <a:r>
              <a:rPr lang="en-US" sz="2600" dirty="0"/>
              <a:t>Answer simple responsive questions, anonymously or register</a:t>
            </a:r>
          </a:p>
          <a:p>
            <a:pPr marL="1257300" lvl="1" indent="-342900"/>
            <a:r>
              <a:rPr lang="en-US" sz="2600" dirty="0"/>
              <a:t>Learn strategies to improve your shoreline</a:t>
            </a:r>
          </a:p>
          <a:p>
            <a:pPr marL="1257300" lvl="1" indent="-342900"/>
            <a:r>
              <a:rPr lang="en-US" sz="2600" dirty="0"/>
              <a:t>Get tailored suggestions and your shoreline score</a:t>
            </a:r>
          </a:p>
          <a:p>
            <a:pPr marL="1257300" lvl="1" indent="-342900"/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survey.healthylakeswi.com </a:t>
            </a: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dirty="0"/>
          </a:p>
          <a:p>
            <a:pPr lvl="1"/>
            <a:r>
              <a:rPr lang="en-US" sz="2900" dirty="0"/>
              <a:t>Grant funding applications</a:t>
            </a:r>
          </a:p>
          <a:p>
            <a:pPr marL="914400" lvl="1" indent="-327025">
              <a:spcBef>
                <a:spcPts val="1000"/>
              </a:spcBef>
              <a:buClr>
                <a:srgbClr val="333333"/>
              </a:buClr>
              <a:buSzPct val="100000"/>
              <a:buFont typeface="Arial"/>
              <a:buChar char="•"/>
            </a:pP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ea typeface="Arial"/>
                <a:cs typeface="Arial"/>
                <a:sym typeface="Arial"/>
              </a:rPr>
              <a:t>All Healthy Lakes &amp; Rivers applications are due November 1 each year, and funding is determined by March. First-time applicants are required to complete a pre-application due September 2. </a:t>
            </a:r>
          </a:p>
          <a:p>
            <a:pPr marL="914400" lvl="1" indent="-327025">
              <a:spcBef>
                <a:spcPts val="1000"/>
              </a:spcBef>
              <a:buClr>
                <a:srgbClr val="333333"/>
              </a:buClr>
              <a:buSzPct val="100000"/>
              <a:buFont typeface="Arial"/>
              <a:buChar char="•"/>
            </a:pP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Grant applications must be submitted through Grindstone Lake Association</a:t>
            </a:r>
          </a:p>
          <a:p>
            <a:pPr marL="914400" lvl="1" indent="-327025">
              <a:spcBef>
                <a:spcPts val="1000"/>
              </a:spcBef>
              <a:buClr>
                <a:srgbClr val="333333"/>
              </a:buClr>
              <a:buSzPct val="100000"/>
              <a:buFont typeface="Arial"/>
              <a:buChar char="•"/>
            </a:pPr>
            <a:r>
              <a:rPr lang="en-US" u="sng" dirty="0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healthylakeswi.com</a:t>
            </a:r>
            <a:endParaRPr lang="en-US" dirty="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371600" lvl="1" indent="0">
              <a:spcBef>
                <a:spcPts val="1000"/>
              </a:spcBef>
              <a:buNone/>
            </a:pPr>
            <a:endParaRPr lang="en-US" sz="1600" dirty="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F27E82-906D-EE0A-324D-8ADE9B6D8C11}"/>
              </a:ext>
            </a:extLst>
          </p:cNvPr>
          <p:cNvSpPr txBox="1"/>
          <p:nvPr/>
        </p:nvSpPr>
        <p:spPr>
          <a:xfrm>
            <a:off x="8445357" y="1602769"/>
            <a:ext cx="3924729" cy="1179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 u="sng" dirty="0"/>
              <a:t>Grindstone Lake Association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Sean Humphreys 651-260-5906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shumphreys625@gmail.com%20</a:t>
            </a:r>
          </a:p>
        </p:txBody>
      </p:sp>
      <p:pic>
        <p:nvPicPr>
          <p:cNvPr id="12" name="Google Shape;248;g13b5745b2f7_0_28">
            <a:extLst>
              <a:ext uri="{FF2B5EF4-FFF2-40B4-BE49-F238E27FC236}">
                <a16:creationId xmlns:a16="http://schemas.microsoft.com/office/drawing/2014/main" id="{4E111FFD-6122-FEF5-3991-67D91907C58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6060" y="4160506"/>
            <a:ext cx="3946250" cy="2189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28934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9FAEE76-50D9-4D70-8054-F0AD4ABB1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627" y="-22167"/>
            <a:ext cx="12230793" cy="135220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EB8ED48E-B540-4E0D-9AB2-96D61DA4DA7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25464" y="0"/>
            <a:ext cx="10773481" cy="115936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Board of Directors </a:t>
            </a:r>
            <a:r>
              <a:rPr lang="en-US" sz="3600" dirty="0">
                <a:solidFill>
                  <a:schemeClr val="bg1"/>
                </a:solidFill>
              </a:rPr>
              <a:t>(for Review and Approval for 2021-2022)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FA0B2B-06E1-4049-87E7-C6761C9FB466}"/>
              </a:ext>
            </a:extLst>
          </p:cNvPr>
          <p:cNvSpPr/>
          <p:nvPr/>
        </p:nvSpPr>
        <p:spPr>
          <a:xfrm>
            <a:off x="689756" y="1465606"/>
            <a:ext cx="952362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Officers</a:t>
            </a:r>
          </a:p>
          <a:p>
            <a:r>
              <a:rPr lang="en-US" sz="2400" dirty="0"/>
              <a:t>Donna Carlson – President</a:t>
            </a:r>
          </a:p>
          <a:p>
            <a:r>
              <a:rPr lang="en-US" sz="2400" dirty="0"/>
              <a:t>Michael (Mike) Warden – Treasurer</a:t>
            </a:r>
          </a:p>
          <a:p>
            <a:r>
              <a:rPr lang="en-US" sz="2400" dirty="0"/>
              <a:t>Cynthia (Cindy) Parker – Secretary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Board Members</a:t>
            </a:r>
          </a:p>
          <a:p>
            <a:r>
              <a:rPr lang="en-US" sz="2400" dirty="0"/>
              <a:t>Cheryl Contant – Membership</a:t>
            </a:r>
          </a:p>
          <a:p>
            <a:r>
              <a:rPr lang="en-US" sz="2400" dirty="0"/>
              <a:t>David Kieffer – Communications</a:t>
            </a:r>
          </a:p>
          <a:p>
            <a:r>
              <a:rPr lang="en-US" sz="2400" dirty="0"/>
              <a:t>Rich Post – Clean Boats, Clean Water</a:t>
            </a:r>
          </a:p>
          <a:p>
            <a:r>
              <a:rPr lang="en-US" sz="2400" dirty="0"/>
              <a:t>Sean Humphreys – Invasive Species, Shoreline Restoration</a:t>
            </a:r>
          </a:p>
          <a:p>
            <a:r>
              <a:rPr lang="en-US" sz="2400" dirty="0"/>
              <a:t>Karen Mumford – Lake Management Plan</a:t>
            </a:r>
          </a:p>
          <a:p>
            <a:r>
              <a:rPr lang="en-US" sz="2400" dirty="0"/>
              <a:t>TBD - Web &amp; Social Media Management</a:t>
            </a:r>
          </a:p>
          <a:p>
            <a:r>
              <a:rPr lang="en-US" sz="2400" dirty="0"/>
              <a:t>TBD – Annual Meeting, Outreach &amp; Social Activities</a:t>
            </a:r>
          </a:p>
        </p:txBody>
      </p:sp>
    </p:spTree>
    <p:extLst>
      <p:ext uri="{BB962C8B-B14F-4D97-AF65-F5344CB8AC3E}">
        <p14:creationId xmlns:p14="http://schemas.microsoft.com/office/powerpoint/2010/main" val="17621790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9FAEE76-50D9-4D70-8054-F0AD4ABB1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97" y="-22167"/>
            <a:ext cx="12230793" cy="135220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EB8ED48E-B540-4E0D-9AB2-96D61DA4DA7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17773" y="313649"/>
            <a:ext cx="7559731" cy="998843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Opportunities for Involvement </a:t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FA0B2B-06E1-4049-87E7-C6761C9FB466}"/>
              </a:ext>
            </a:extLst>
          </p:cNvPr>
          <p:cNvSpPr/>
          <p:nvPr/>
        </p:nvSpPr>
        <p:spPr>
          <a:xfrm>
            <a:off x="617773" y="1648308"/>
            <a:ext cx="11289975" cy="4108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GRINDSTONE LAKE NEEDS YOUR SUPPORT!</a:t>
            </a:r>
          </a:p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2000" b="1" dirty="0"/>
              <a:t>Boat Landing Monitoring – Highway K</a:t>
            </a:r>
          </a:p>
          <a:p>
            <a:r>
              <a:rPr lang="en-US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Dates:  </a:t>
            </a:r>
            <a:r>
              <a: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7/16-17/2022</a:t>
            </a:r>
          </a:p>
          <a:p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Two shifts each day – 7-9:30 am, 9:30-12 am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14600" lvl="5" indent="-228600">
              <a:lnSpc>
                <a:spcPct val="107000"/>
              </a:lnSpc>
              <a:buFont typeface="+mj-lt"/>
              <a:buAutoNum type="alphaLcPeriod"/>
            </a:pPr>
            <a:r>
              <a:rPr lang="en-US" sz="1400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https://www.signupgenius.com/go/904094faeab28a7f58-glavolunteer1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1400" dirty="0"/>
              <a:t>Shoreline Restoration </a:t>
            </a:r>
          </a:p>
          <a:p>
            <a:r>
              <a:rPr lang="en-US" sz="1400" dirty="0"/>
              <a:t>	AIS monitoring and removal</a:t>
            </a:r>
          </a:p>
          <a:p>
            <a:r>
              <a:rPr lang="en-US" sz="1400" dirty="0"/>
              <a:t>	Grant Submission</a:t>
            </a:r>
          </a:p>
          <a:p>
            <a:r>
              <a:rPr lang="en-US" sz="1400" dirty="0"/>
              <a:t>	Marketing and Social Activities</a:t>
            </a:r>
          </a:p>
          <a:p>
            <a:r>
              <a:rPr lang="en-US" sz="1400" dirty="0"/>
              <a:t>	Digital Media </a:t>
            </a:r>
          </a:p>
          <a:p>
            <a:r>
              <a:rPr lang="en-US" sz="1400" dirty="0"/>
              <a:t>	Website management</a:t>
            </a:r>
          </a:p>
          <a:p>
            <a:r>
              <a:rPr lang="en-US" sz="2800" dirty="0">
                <a:solidFill>
                  <a:srgbClr val="FF0000"/>
                </a:solidFill>
              </a:rPr>
              <a:t>		</a:t>
            </a:r>
            <a:endParaRPr lang="en-US" dirty="0"/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B20A04-350C-4135-B7ED-B938CF0CA1C3}"/>
              </a:ext>
            </a:extLst>
          </p:cNvPr>
          <p:cNvSpPr/>
          <p:nvPr/>
        </p:nvSpPr>
        <p:spPr>
          <a:xfrm>
            <a:off x="7376844" y="3955552"/>
            <a:ext cx="4089115" cy="15000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FF0000"/>
                </a:solidFill>
              </a:rPr>
              <a:t> Sign up and get involved!         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grindstonelake.org</a:t>
            </a:r>
          </a:p>
          <a:p>
            <a:pPr algn="ctr"/>
            <a:endParaRPr lang="en-US" sz="2400" dirty="0">
              <a:solidFill>
                <a:srgbClr val="FF0000"/>
              </a:solidFill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Sign up sheets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04412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9FAEE76-50D9-4D70-8054-F0AD4ABB1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397" y="-22167"/>
            <a:ext cx="12230793" cy="135220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EB8ED48E-B540-4E0D-9AB2-96D61DA4DA7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17773" y="313649"/>
            <a:ext cx="7559731" cy="998843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Reminder – Saturday, July 9, 2022</a:t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FA0B2B-06E1-4049-87E7-C6761C9FB466}"/>
              </a:ext>
            </a:extLst>
          </p:cNvPr>
          <p:cNvSpPr/>
          <p:nvPr/>
        </p:nvSpPr>
        <p:spPr>
          <a:xfrm>
            <a:off x="1253447" y="1648308"/>
            <a:ext cx="10654301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Cranberry Bog Tours:  11:00 AM; 1:00 PM</a:t>
            </a:r>
          </a:p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		Meet at </a:t>
            </a:r>
            <a:r>
              <a:rPr lang="en-US" sz="2800" b="1" dirty="0">
                <a:solidFill>
                  <a:srgbClr val="002060"/>
                </a:solidFill>
              </a:rPr>
              <a:t>Bog - 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14904 W County Hwy K</a:t>
            </a:r>
          </a:p>
          <a:p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Grindstone Lake Social: 3-5:00 PM</a:t>
            </a:r>
            <a:endParaRPr lang="en-US" sz="28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 Boulevard – Cash Bar, Snacks</a:t>
            </a:r>
          </a:p>
          <a:p>
            <a:endParaRPr lang="en-US" sz="28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Grindstone Lake Gear:  July 1 – 20, 2022</a:t>
            </a:r>
          </a:p>
          <a:p>
            <a:r>
              <a:rPr lang="en-US" sz="28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Order at:  https://stores.inksoft.com/grindstonelake   OR</a:t>
            </a:r>
          </a:p>
          <a:p>
            <a:r>
              <a:rPr lang="en-US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			https://grindstonelake.org/grindstone-lake-logo-wear</a:t>
            </a:r>
          </a:p>
          <a:p>
            <a:endParaRPr lang="en-US" sz="1600" b="1" dirty="0">
              <a:solidFill>
                <a:srgbClr val="00206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endParaRPr lang="en-US" sz="28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4F3E74-4AB8-3D42-C894-8CE010F94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Order at:  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https://stores.inksoft.com/grindstonelake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 OR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https://grindstonelake.org/grindstone-lake-logo-wear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5FF831-3B5A-9882-D335-D407C9A714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04" y="5163627"/>
            <a:ext cx="1314450" cy="1367790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ED4C2E-2044-7045-DDD5-94463F6208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283" y="5222058"/>
            <a:ext cx="508635" cy="1362710"/>
          </a:xfrm>
          <a:prstGeom prst="rect">
            <a:avLst/>
          </a:prstGeom>
          <a:noFill/>
        </p:spPr>
      </p:pic>
      <p:pic>
        <p:nvPicPr>
          <p:cNvPr id="12" name="Picture 11" descr="A picture containing clothing, person, blue, sweater&#10;&#10;Description automatically generated">
            <a:extLst>
              <a:ext uri="{FF2B5EF4-FFF2-40B4-BE49-F238E27FC236}">
                <a16:creationId xmlns:a16="http://schemas.microsoft.com/office/drawing/2014/main" id="{28039AFA-2E96-0D98-5C27-FC5EFCAE1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201" y="5294436"/>
            <a:ext cx="2091055" cy="1306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A picture containing clothing, hat, headdress, blue&#10;&#10;Description automatically generated">
            <a:extLst>
              <a:ext uri="{FF2B5EF4-FFF2-40B4-BE49-F238E27FC236}">
                <a16:creationId xmlns:a16="http://schemas.microsoft.com/office/drawing/2014/main" id="{23721566-7959-17E4-4C9E-B1E0D2DD177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730" y="5128701"/>
            <a:ext cx="1405890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A blue and white bag&#10;&#10;Description automatically generated with low confidence">
            <a:extLst>
              <a:ext uri="{FF2B5EF4-FFF2-40B4-BE49-F238E27FC236}">
                <a16:creationId xmlns:a16="http://schemas.microsoft.com/office/drawing/2014/main" id="{8FB5B214-E1D0-85F4-02E1-FA418FE7F76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194" y="4810124"/>
            <a:ext cx="1481455" cy="1750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A black hat with a logo&#10;&#10;Description automatically generated with low confidence">
            <a:extLst>
              <a:ext uri="{FF2B5EF4-FFF2-40B4-BE49-F238E27FC236}">
                <a16:creationId xmlns:a16="http://schemas.microsoft.com/office/drawing/2014/main" id="{D1CEE6CE-5DFC-2973-4583-BAB72A10288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047" y="5294436"/>
            <a:ext cx="1914525" cy="1167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27431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9FAEE76-50D9-4D70-8054-F0AD4ABB1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93" y="-130629"/>
            <a:ext cx="12230793" cy="135220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EB8ED48E-B540-4E0D-9AB2-96D61DA4DA7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58736" y="156411"/>
            <a:ext cx="3142209" cy="10129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THANK YOU!!!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FA0B2B-06E1-4049-87E7-C6761C9FB466}"/>
              </a:ext>
            </a:extLst>
          </p:cNvPr>
          <p:cNvSpPr/>
          <p:nvPr/>
        </p:nvSpPr>
        <p:spPr>
          <a:xfrm>
            <a:off x="1619100" y="1415325"/>
            <a:ext cx="8826757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Newsletter Design and Production</a:t>
            </a:r>
          </a:p>
          <a:p>
            <a:r>
              <a:rPr lang="en-US" sz="2800" dirty="0"/>
              <a:t>	Dee </a:t>
            </a:r>
            <a:r>
              <a:rPr lang="en-US" sz="2800" dirty="0" err="1"/>
              <a:t>Hobbie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New and Renewing GLA members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85090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9FAEE76-50D9-4D70-8054-F0AD4ABB1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97" y="-152796"/>
            <a:ext cx="12230793" cy="135220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EB8ED48E-B540-4E0D-9AB2-96D61DA4DA7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58735" y="258056"/>
            <a:ext cx="8996923" cy="65858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Financial Report – Revenue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FA0B2B-06E1-4049-87E7-C6761C9FB466}"/>
              </a:ext>
            </a:extLst>
          </p:cNvPr>
          <p:cNvSpPr/>
          <p:nvPr/>
        </p:nvSpPr>
        <p:spPr>
          <a:xfrm>
            <a:off x="1303416" y="1930465"/>
            <a:ext cx="7193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F647617-BB17-45C2-A4BB-DCCEE3CBE541}"/>
              </a:ext>
            </a:extLst>
          </p:cNvPr>
          <p:cNvGraphicFramePr>
            <a:graphicFrameLocks noGrp="1"/>
          </p:cNvGraphicFramePr>
          <p:nvPr/>
        </p:nvGraphicFramePr>
        <p:xfrm>
          <a:off x="650929" y="945222"/>
          <a:ext cx="11112283" cy="6807273"/>
        </p:xfrm>
        <a:graphic>
          <a:graphicData uri="http://schemas.openxmlformats.org/drawingml/2006/table">
            <a:tbl>
              <a:tblPr firstRow="1" firstCol="1" bandRow="1"/>
              <a:tblGrid>
                <a:gridCol w="5178524">
                  <a:extLst>
                    <a:ext uri="{9D8B030D-6E8A-4147-A177-3AD203B41FA5}">
                      <a16:colId xmlns:a16="http://schemas.microsoft.com/office/drawing/2014/main" val="221885814"/>
                    </a:ext>
                  </a:extLst>
                </a:gridCol>
                <a:gridCol w="2024475">
                  <a:extLst>
                    <a:ext uri="{9D8B030D-6E8A-4147-A177-3AD203B41FA5}">
                      <a16:colId xmlns:a16="http://schemas.microsoft.com/office/drawing/2014/main" val="42090105"/>
                    </a:ext>
                  </a:extLst>
                </a:gridCol>
                <a:gridCol w="2024475">
                  <a:extLst>
                    <a:ext uri="{9D8B030D-6E8A-4147-A177-3AD203B41FA5}">
                      <a16:colId xmlns:a16="http://schemas.microsoft.com/office/drawing/2014/main" val="1294054277"/>
                    </a:ext>
                  </a:extLst>
                </a:gridCol>
                <a:gridCol w="1884809">
                  <a:extLst>
                    <a:ext uri="{9D8B030D-6E8A-4147-A177-3AD203B41FA5}">
                      <a16:colId xmlns:a16="http://schemas.microsoft.com/office/drawing/2014/main" val="1573440053"/>
                    </a:ext>
                  </a:extLst>
                </a:gridCol>
              </a:tblGrid>
              <a:tr h="492024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 anchor="b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812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668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9893361"/>
                  </a:ext>
                </a:extLst>
              </a:tr>
              <a:tr h="504716">
                <a:tc>
                  <a:txBody>
                    <a:bodyPr/>
                    <a:lstStyle/>
                    <a:p>
                      <a:pPr marL="2032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1653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044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2794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912374"/>
                  </a:ext>
                </a:extLst>
              </a:tr>
              <a:tr h="347475">
                <a:tc>
                  <a:txBody>
                    <a:bodyPr/>
                    <a:lstStyle/>
                    <a:p>
                      <a:pPr marL="175895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79851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511711"/>
                  </a:ext>
                </a:extLst>
              </a:tr>
              <a:tr h="347475">
                <a:tc>
                  <a:txBody>
                    <a:bodyPr/>
                    <a:lstStyle/>
                    <a:p>
                      <a:pPr marL="1758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9440395"/>
                  </a:ext>
                </a:extLst>
              </a:tr>
              <a:tr h="347475">
                <a:tc>
                  <a:txBody>
                    <a:bodyPr/>
                    <a:lstStyle/>
                    <a:p>
                      <a:pPr marL="1758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8703286"/>
                  </a:ext>
                </a:extLst>
              </a:tr>
              <a:tr h="347475">
                <a:tc>
                  <a:txBody>
                    <a:bodyPr/>
                    <a:lstStyle/>
                    <a:p>
                      <a:pPr marL="1758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6634227"/>
                  </a:ext>
                </a:extLst>
              </a:tr>
              <a:tr h="347475">
                <a:tc>
                  <a:txBody>
                    <a:bodyPr/>
                    <a:lstStyle/>
                    <a:p>
                      <a:pPr marL="1758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3685441"/>
                  </a:ext>
                </a:extLst>
              </a:tr>
              <a:tr h="347475">
                <a:tc>
                  <a:txBody>
                    <a:bodyPr/>
                    <a:lstStyle/>
                    <a:p>
                      <a:pPr marL="1758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40498972"/>
                  </a:ext>
                </a:extLst>
              </a:tr>
              <a:tr h="347475">
                <a:tc>
                  <a:txBody>
                    <a:bodyPr/>
                    <a:lstStyle/>
                    <a:p>
                      <a:pPr marL="1758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661664"/>
                  </a:ext>
                </a:extLst>
              </a:tr>
              <a:tr h="347475">
                <a:tc>
                  <a:txBody>
                    <a:bodyPr/>
                    <a:lstStyle/>
                    <a:p>
                      <a:pPr marL="1758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4902210"/>
                  </a:ext>
                </a:extLst>
              </a:tr>
              <a:tr h="347475">
                <a:tc>
                  <a:txBody>
                    <a:bodyPr/>
                    <a:lstStyle/>
                    <a:p>
                      <a:pPr marL="1758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4345693"/>
                  </a:ext>
                </a:extLst>
              </a:tr>
              <a:tr h="347475">
                <a:tc>
                  <a:txBody>
                    <a:bodyPr/>
                    <a:lstStyle/>
                    <a:p>
                      <a:pPr marL="1758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3363979"/>
                  </a:ext>
                </a:extLst>
              </a:tr>
              <a:tr h="1534787">
                <a:tc rowSpan="3">
                  <a:txBody>
                    <a:bodyPr/>
                    <a:lstStyle/>
                    <a:p>
                      <a:pPr marL="1758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53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87617"/>
                  </a:ext>
                </a:extLst>
              </a:tr>
              <a:tr h="347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3688432"/>
                  </a:ext>
                </a:extLst>
              </a:tr>
              <a:tr h="453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102" marT="16196" marB="9051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341049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BE37489-7298-D39D-61EB-13E65AD53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828800"/>
            <a:ext cx="676725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34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ECF635-3183-4E9A-B659-D447C4886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97" y="-152796"/>
            <a:ext cx="12230793" cy="13522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7A395C-CDCC-46EC-9038-F2D898D1944D}"/>
              </a:ext>
            </a:extLst>
          </p:cNvPr>
          <p:cNvSpPr/>
          <p:nvPr/>
        </p:nvSpPr>
        <p:spPr>
          <a:xfrm>
            <a:off x="910552" y="213693"/>
            <a:ext cx="10041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Financial Report – Expenses</a:t>
            </a:r>
            <a:endParaRPr lang="en-US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69D041-65DC-1D07-28C1-BCC83B1F0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828800"/>
            <a:ext cx="750498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36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ECF635-3183-4E9A-B659-D447C4886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97" y="-152796"/>
            <a:ext cx="12230793" cy="13522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7A395C-CDCC-46EC-9038-F2D898D1944D}"/>
              </a:ext>
            </a:extLst>
          </p:cNvPr>
          <p:cNvSpPr/>
          <p:nvPr/>
        </p:nvSpPr>
        <p:spPr>
          <a:xfrm>
            <a:off x="962998" y="169363"/>
            <a:ext cx="102050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Financial Report – Financial Position</a:t>
            </a: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A83319-F8FA-6873-FFD6-19C5D19A7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828800"/>
            <a:ext cx="7084876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64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ECF635-3183-4E9A-B659-D447C4886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97" y="-152796"/>
            <a:ext cx="12230793" cy="13522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7A395C-CDCC-46EC-9038-F2D898D1944D}"/>
              </a:ext>
            </a:extLst>
          </p:cNvPr>
          <p:cNvSpPr/>
          <p:nvPr/>
        </p:nvSpPr>
        <p:spPr>
          <a:xfrm>
            <a:off x="452063" y="169363"/>
            <a:ext cx="115687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solidFill>
                  <a:schemeClr val="bg1"/>
                </a:solidFill>
              </a:rPr>
              <a:t>Financial Report – </a:t>
            </a:r>
            <a:r>
              <a:rPr lang="en-US" sz="2800" dirty="0">
                <a:solidFill>
                  <a:srgbClr val="FF0000"/>
                </a:solidFill>
              </a:rPr>
              <a:t>Lake Management Planning Grant Two Year Budget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CBB73A-C4B0-D2F2-254F-895C0DE8A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743" y="1817914"/>
            <a:ext cx="7405007" cy="4588379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13437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9FAEE76-50D9-4D70-8054-F0AD4ABB1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93" y="0"/>
            <a:ext cx="12230793" cy="135220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EB8ED48E-B540-4E0D-9AB2-96D61DA4DA7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82319" y="154983"/>
            <a:ext cx="11275362" cy="93213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Clean Boats, Clean Water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1AE591-9CEF-44C5-B72D-E7AFFB5DE246}"/>
              </a:ext>
            </a:extLst>
          </p:cNvPr>
          <p:cNvSpPr txBox="1"/>
          <p:nvPr/>
        </p:nvSpPr>
        <p:spPr>
          <a:xfrm>
            <a:off x="3159760" y="2619364"/>
            <a:ext cx="918240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CBCW monitoring is subsidized by a grant from the WI DNR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Inspectors are trained to inspect boats and educate boaters on invasive species at public landings statewide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1,014 boats were inspected on Grindstone Lake in 2021!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2,160 people were educated on AIS on Grindstone Lake in 2021!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Grant much be matched by a minimum # of volunteer hours (contact Rich Post for volunteer information: </a:t>
            </a:r>
            <a:r>
              <a:rPr lang="en-US" sz="24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hlinkClick r:id="rId3"/>
              </a:rPr>
              <a:t>richpost1@outlook.com</a:t>
            </a:r>
            <a:r>
              <a:rPr lang="en-US" sz="24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8EA79CEF-C71C-4945-A1FB-45E1F4EF05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53" y="2619364"/>
            <a:ext cx="2757459" cy="275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72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9FAEE76-50D9-4D70-8054-F0AD4ABB1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93" y="0"/>
            <a:ext cx="12230793" cy="135220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EB8ED48E-B540-4E0D-9AB2-96D61DA4DA7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82319" y="154983"/>
            <a:ext cx="11275362" cy="93213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Clean Boats, Clean Water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2B07A2-8075-469D-9AC3-14B60C04AE2A}"/>
              </a:ext>
            </a:extLst>
          </p:cNvPr>
          <p:cNvSpPr txBox="1"/>
          <p:nvPr/>
        </p:nvSpPr>
        <p:spPr>
          <a:xfrm>
            <a:off x="3383280" y="2751185"/>
            <a:ext cx="971834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Meet Christy Dundee, Grindstone’s 2022 CBCW Monitor!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Graduated from UW Whitewater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    (Biology Major &amp; Environmental Studies Minor)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Moving to greater Hayward area this summer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Stationed at the main public landing off Hwy 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Monitoring hours are 7:00am – 12:00 pm (Th-Sun + Holidays)</a:t>
            </a:r>
          </a:p>
        </p:txBody>
      </p:sp>
      <p:pic>
        <p:nvPicPr>
          <p:cNvPr id="2" name="4A992CF5-2053-4159-B480-5C2DA35C0D84">
            <a:extLst>
              <a:ext uri="{FF2B5EF4-FFF2-40B4-BE49-F238E27FC236}">
                <a16:creationId xmlns:a16="http://schemas.microsoft.com/office/drawing/2014/main" id="{737117C4-59EE-2216-900F-C9FF9C7B8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46" y="2175543"/>
            <a:ext cx="3064258" cy="408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721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18325</TotalTime>
  <Words>1253</Words>
  <Application>Microsoft Office PowerPoint</Application>
  <PresentationFormat>Widescreen</PresentationFormat>
  <Paragraphs>209</Paragraphs>
  <Slides>34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Arial Rounded MT Bold</vt:lpstr>
      <vt:lpstr>Calibri</vt:lpstr>
      <vt:lpstr>Calibri Light</vt:lpstr>
      <vt:lpstr>Times New Roman</vt:lpstr>
      <vt:lpstr>Office Theme</vt:lpstr>
      <vt:lpstr>Microsoft Word Document</vt:lpstr>
      <vt:lpstr>Grindstone Lake Association  2022 Annual Meeting July 9, 2022 </vt:lpstr>
      <vt:lpstr>Agenda</vt:lpstr>
      <vt:lpstr>Financial Report – Memberships  </vt:lpstr>
      <vt:lpstr>Financial Report – Revenue</vt:lpstr>
      <vt:lpstr>PowerPoint Presentation</vt:lpstr>
      <vt:lpstr>PowerPoint Presentation</vt:lpstr>
      <vt:lpstr>PowerPoint Presentation</vt:lpstr>
      <vt:lpstr>Clean Boats, Clean Water</vt:lpstr>
      <vt:lpstr>Clean Boats, Clean Water</vt:lpstr>
      <vt:lpstr>Comprehensive Lake Management Plan</vt:lpstr>
      <vt:lpstr>Comprehensive Lake Management Plan</vt:lpstr>
      <vt:lpstr>Comprehensive Lake Management Plan</vt:lpstr>
      <vt:lpstr>Comprehensive Lake Management Plan</vt:lpstr>
      <vt:lpstr>Comprehensive Lake Management Plan</vt:lpstr>
      <vt:lpstr>Comprehensive Lake Management Plan</vt:lpstr>
      <vt:lpstr>Grindstone Lake Resident Survey</vt:lpstr>
      <vt:lpstr>Survey Purpose</vt:lpstr>
      <vt:lpstr>Survey distribution and response</vt:lpstr>
      <vt:lpstr>Survey distribution and response</vt:lpstr>
      <vt:lpstr>Survey distribution and response</vt:lpstr>
      <vt:lpstr>Primary Use of Lake Residence (%)</vt:lpstr>
      <vt:lpstr>PowerPoint Presentation</vt:lpstr>
      <vt:lpstr>PowerPoint Presentation</vt:lpstr>
      <vt:lpstr>PowerPoint Presentation</vt:lpstr>
      <vt:lpstr>PowerPoint Presentation</vt:lpstr>
      <vt:lpstr>Next Steps</vt:lpstr>
      <vt:lpstr>Shoreline Restoration</vt:lpstr>
      <vt:lpstr>Shoreline Restoration</vt:lpstr>
      <vt:lpstr>Shoreline Restoration</vt:lpstr>
      <vt:lpstr>Shoreline Restoration</vt:lpstr>
      <vt:lpstr>Board of Directors (for Review and Approval for 2021-2022)</vt:lpstr>
      <vt:lpstr>Opportunities for Involvement  </vt:lpstr>
      <vt:lpstr>Reminder – Saturday, July 9, 2022 </vt:lpstr>
      <vt:lpstr>THANK YOU!!!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Grindstone Lake Association 2019 Annual Meeting</dc:title>
  <dc:creator>Cynthia Parker</dc:creator>
  <cp:lastModifiedBy>Donna Carlson</cp:lastModifiedBy>
  <cp:revision>88</cp:revision>
  <dcterms:created xsi:type="dcterms:W3CDTF">2019-07-04T13:53:51Z</dcterms:created>
  <dcterms:modified xsi:type="dcterms:W3CDTF">2022-07-08T22:38:39Z</dcterms:modified>
</cp:coreProperties>
</file>