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2.jpg" ContentType="image/jpg"/>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 id="2147483832" r:id="rId2"/>
  </p:sldMasterIdLst>
  <p:notesMasterIdLst>
    <p:notesMasterId r:id="rId20"/>
  </p:notesMasterIdLst>
  <p:sldIdLst>
    <p:sldId id="256" r:id="rId3"/>
    <p:sldId id="259" r:id="rId4"/>
    <p:sldId id="286" r:id="rId5"/>
    <p:sldId id="299" r:id="rId6"/>
    <p:sldId id="303" r:id="rId7"/>
    <p:sldId id="284" r:id="rId8"/>
    <p:sldId id="304" r:id="rId9"/>
    <p:sldId id="293" r:id="rId10"/>
    <p:sldId id="302" r:id="rId11"/>
    <p:sldId id="290" r:id="rId12"/>
    <p:sldId id="295" r:id="rId13"/>
    <p:sldId id="291" r:id="rId14"/>
    <p:sldId id="263" r:id="rId15"/>
    <p:sldId id="297" r:id="rId16"/>
    <p:sldId id="275" r:id="rId17"/>
    <p:sldId id="278"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Parker" initials="CP" lastIdx="2" clrIdx="0">
    <p:extLst>
      <p:ext uri="{19B8F6BF-5375-455C-9EA6-DF929625EA0E}">
        <p15:presenceInfo xmlns:p15="http://schemas.microsoft.com/office/powerpoint/2012/main" userId="baa301c088d8e8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5165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03:22:32.550"/>
    </inkml:context>
    <inkml:brush xml:id="br0">
      <inkml:brushProperty name="width" value="0.3" units="cm"/>
      <inkml:brushProperty name="height" value="0.6" units="cm"/>
      <inkml:brushProperty name="color" value="#5F5F5F"/>
      <inkml:brushProperty name="tip" value="rectangle"/>
      <inkml:brushProperty name="rasterOp" value="maskPen"/>
      <inkml:brushProperty name="ignorePressure" value="1"/>
    </inkml:brush>
  </inkml:definitions>
  <inkml:trace contextRef="#ctx0" brushRef="#br0">0 1,'260'0,"-247"0,1 2,17 3,-17-2,27 1,37-4,32 1,-105-1,0 0,0 1,0 0,-1 0,1 1,0-1,4 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9B00F-742B-4625-A217-DDA5CB0A6E76}" type="datetimeFigureOut">
              <a:rPr lang="en-US" smtClean="0"/>
              <a:t>7/7/2023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3FEF3-C8F8-4773-BF17-7A2DDE90ED80}" type="slidenum">
              <a:rPr lang="en-US" smtClean="0"/>
              <a:t>‹#›</a:t>
            </a:fld>
            <a:endParaRPr lang="en-US"/>
          </a:p>
        </p:txBody>
      </p:sp>
    </p:spTree>
    <p:extLst>
      <p:ext uri="{BB962C8B-B14F-4D97-AF65-F5344CB8AC3E}">
        <p14:creationId xmlns:p14="http://schemas.microsoft.com/office/powerpoint/2010/main" val="222207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1</a:t>
            </a:fld>
            <a:endParaRPr lang="en-US"/>
          </a:p>
        </p:txBody>
      </p:sp>
    </p:spTree>
    <p:extLst>
      <p:ext uri="{BB962C8B-B14F-4D97-AF65-F5344CB8AC3E}">
        <p14:creationId xmlns:p14="http://schemas.microsoft.com/office/powerpoint/2010/main" val="60206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latin typeface="Minion Pro"/>
              <a:cs typeface="Minion Pro"/>
            </a:endParaRPr>
          </a:p>
          <a:p>
            <a:pPr lvl="0"/>
            <a:endParaRPr lang="en-US" sz="1200" dirty="0">
              <a:latin typeface="Minion Pro"/>
              <a:cs typeface="Minion Pro"/>
            </a:endParaRPr>
          </a:p>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11</a:t>
            </a:fld>
            <a:endParaRPr lang="en-US"/>
          </a:p>
        </p:txBody>
      </p:sp>
    </p:spTree>
    <p:extLst>
      <p:ext uri="{BB962C8B-B14F-4D97-AF65-F5344CB8AC3E}">
        <p14:creationId xmlns:p14="http://schemas.microsoft.com/office/powerpoint/2010/main" val="137043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Minion Pro"/>
                <a:cs typeface="Minion Pro"/>
              </a:rPr>
              <a:t>In order to obtain some federal grants, the community within which the project is located must have an Outdoor Recreation Plan.  Sawyer County, Wisconsin updated their Outdoor Recreation Plan in the spring of 2021.  We were discussing the bog projects with the County and they specifically included our project in their plan.</a:t>
            </a:r>
          </a:p>
          <a:p>
            <a:pPr lvl="0"/>
            <a:endParaRPr lang="en-US" sz="1200" dirty="0">
              <a:latin typeface="Minion Pro"/>
              <a:cs typeface="Minion Pro"/>
            </a:endParaRPr>
          </a:p>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13</a:t>
            </a:fld>
            <a:endParaRPr lang="en-US"/>
          </a:p>
        </p:txBody>
      </p:sp>
    </p:spTree>
    <p:extLst>
      <p:ext uri="{BB962C8B-B14F-4D97-AF65-F5344CB8AC3E}">
        <p14:creationId xmlns:p14="http://schemas.microsoft.com/office/powerpoint/2010/main" val="356093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14</a:t>
            </a:fld>
            <a:endParaRPr lang="en-US"/>
          </a:p>
        </p:txBody>
      </p:sp>
    </p:spTree>
    <p:extLst>
      <p:ext uri="{BB962C8B-B14F-4D97-AF65-F5344CB8AC3E}">
        <p14:creationId xmlns:p14="http://schemas.microsoft.com/office/powerpoint/2010/main" val="24088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15</a:t>
            </a:fld>
            <a:endParaRPr lang="en-US"/>
          </a:p>
        </p:txBody>
      </p:sp>
    </p:spTree>
    <p:extLst>
      <p:ext uri="{BB962C8B-B14F-4D97-AF65-F5344CB8AC3E}">
        <p14:creationId xmlns:p14="http://schemas.microsoft.com/office/powerpoint/2010/main" val="2265560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16</a:t>
            </a:fld>
            <a:endParaRPr lang="en-US"/>
          </a:p>
        </p:txBody>
      </p:sp>
    </p:spTree>
    <p:extLst>
      <p:ext uri="{BB962C8B-B14F-4D97-AF65-F5344CB8AC3E}">
        <p14:creationId xmlns:p14="http://schemas.microsoft.com/office/powerpoint/2010/main" val="2699311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17</a:t>
            </a:fld>
            <a:endParaRPr lang="en-US"/>
          </a:p>
        </p:txBody>
      </p:sp>
    </p:spTree>
    <p:extLst>
      <p:ext uri="{BB962C8B-B14F-4D97-AF65-F5344CB8AC3E}">
        <p14:creationId xmlns:p14="http://schemas.microsoft.com/office/powerpoint/2010/main" val="354387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2</a:t>
            </a:fld>
            <a:endParaRPr lang="en-US"/>
          </a:p>
        </p:txBody>
      </p:sp>
    </p:spTree>
    <p:extLst>
      <p:ext uri="{BB962C8B-B14F-4D97-AF65-F5344CB8AC3E}">
        <p14:creationId xmlns:p14="http://schemas.microsoft.com/office/powerpoint/2010/main" val="418969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3</a:t>
            </a:fld>
            <a:endParaRPr lang="en-US"/>
          </a:p>
        </p:txBody>
      </p:sp>
    </p:spTree>
    <p:extLst>
      <p:ext uri="{BB962C8B-B14F-4D97-AF65-F5344CB8AC3E}">
        <p14:creationId xmlns:p14="http://schemas.microsoft.com/office/powerpoint/2010/main" val="371149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3FEF3-C8F8-4773-BF17-7A2DDE90E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821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5</a:t>
            </a:fld>
            <a:endParaRPr lang="en-US"/>
          </a:p>
        </p:txBody>
      </p:sp>
    </p:spTree>
    <p:extLst>
      <p:ext uri="{BB962C8B-B14F-4D97-AF65-F5344CB8AC3E}">
        <p14:creationId xmlns:p14="http://schemas.microsoft.com/office/powerpoint/2010/main" val="47488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6</a:t>
            </a:fld>
            <a:endParaRPr lang="en-US" dirty="0"/>
          </a:p>
        </p:txBody>
      </p:sp>
    </p:spTree>
    <p:extLst>
      <p:ext uri="{BB962C8B-B14F-4D97-AF65-F5344CB8AC3E}">
        <p14:creationId xmlns:p14="http://schemas.microsoft.com/office/powerpoint/2010/main" val="31675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7</a:t>
            </a:fld>
            <a:endParaRPr lang="en-US" dirty="0"/>
          </a:p>
        </p:txBody>
      </p:sp>
    </p:spTree>
    <p:extLst>
      <p:ext uri="{BB962C8B-B14F-4D97-AF65-F5344CB8AC3E}">
        <p14:creationId xmlns:p14="http://schemas.microsoft.com/office/powerpoint/2010/main" val="125003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8</a:t>
            </a:fld>
            <a:endParaRPr lang="en-US"/>
          </a:p>
        </p:txBody>
      </p:sp>
    </p:spTree>
    <p:extLst>
      <p:ext uri="{BB962C8B-B14F-4D97-AF65-F5344CB8AC3E}">
        <p14:creationId xmlns:p14="http://schemas.microsoft.com/office/powerpoint/2010/main" val="166272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3FEF3-C8F8-4773-BF17-7A2DDE90E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79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C2B141-8B16-7140-AE91-3778574B3C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2737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2B141-8B16-7140-AE91-3778574B3C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46784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2B141-8B16-7140-AE91-3778574B3C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414059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317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0243E"/>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800" b="0" i="0">
                <a:solidFill>
                  <a:srgbClr val="10243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12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0243E"/>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629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0243E"/>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528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767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2B141-8B16-7140-AE91-3778574B3C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47760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B141-8B16-7140-AE91-3778574B3CA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11167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C2B141-8B16-7140-AE91-3778574B3CA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21143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2B141-8B16-7140-AE91-3778574B3CA4}"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71421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C2B141-8B16-7140-AE91-3778574B3CA4}"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18374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2B141-8B16-7140-AE91-3778574B3CA4}"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130594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2B141-8B16-7140-AE91-3778574B3CA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27901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2B141-8B16-7140-AE91-3778574B3CA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78662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2B141-8B16-7140-AE91-3778574B3CA4}" type="datetimeFigureOut">
              <a:rPr lang="en-US" smtClean="0"/>
              <a:t>7/7/2023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18B2F-6E1D-7342-B07A-C7BC94DF3445}" type="slidenum">
              <a:rPr lang="en-US" smtClean="0"/>
              <a:t>‹#›</a:t>
            </a:fld>
            <a:endParaRPr lang="en-US"/>
          </a:p>
        </p:txBody>
      </p:sp>
    </p:spTree>
    <p:extLst>
      <p:ext uri="{BB962C8B-B14F-4D97-AF65-F5344CB8AC3E}">
        <p14:creationId xmlns:p14="http://schemas.microsoft.com/office/powerpoint/2010/main" val="231590289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7831" y="902958"/>
            <a:ext cx="8668336" cy="635000"/>
          </a:xfrm>
          <a:prstGeom prst="rect">
            <a:avLst/>
          </a:prstGeom>
        </p:spPr>
        <p:txBody>
          <a:bodyPr wrap="square" lIns="0" tIns="0" rIns="0" bIns="0">
            <a:spAutoFit/>
          </a:bodyPr>
          <a:lstStyle>
            <a:lvl1pPr>
              <a:defRPr sz="4000" b="0" i="0">
                <a:solidFill>
                  <a:srgbClr val="10243E"/>
                </a:solidFill>
                <a:latin typeface="Century Gothic"/>
                <a:cs typeface="Century Gothic"/>
              </a:defRPr>
            </a:lvl1pPr>
          </a:lstStyle>
          <a:p>
            <a:endParaRPr/>
          </a:p>
        </p:txBody>
      </p:sp>
      <p:sp>
        <p:nvSpPr>
          <p:cNvPr id="3" name="Holder 3"/>
          <p:cNvSpPr>
            <a:spLocks noGrp="1"/>
          </p:cNvSpPr>
          <p:nvPr>
            <p:ph type="body" idx="1"/>
          </p:nvPr>
        </p:nvSpPr>
        <p:spPr>
          <a:xfrm>
            <a:off x="925271" y="1733924"/>
            <a:ext cx="7293457" cy="3012440"/>
          </a:xfrm>
          <a:prstGeom prst="rect">
            <a:avLst/>
          </a:prstGeom>
        </p:spPr>
        <p:txBody>
          <a:bodyPr wrap="square" lIns="0" tIns="0" rIns="0" bIns="0">
            <a:spAutoFit/>
          </a:bodyPr>
          <a:lstStyle>
            <a:lvl1pPr>
              <a:defRPr sz="2800" b="0" i="0">
                <a:solidFill>
                  <a:srgbClr val="10243E"/>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7/7/2023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776512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6.xml"/><Relationship Id="rId5" Type="http://schemas.openxmlformats.org/officeDocument/2006/relationships/image" Target="../media/image57.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16832_1524697507591723_9159642960513900531_o.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Grindstone logo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686" y="1097686"/>
            <a:ext cx="4662629" cy="4669205"/>
          </a:xfrm>
          <a:prstGeom prst="rect">
            <a:avLst/>
          </a:prstGeom>
        </p:spPr>
      </p:pic>
    </p:spTree>
    <p:extLst>
      <p:ext uri="{BB962C8B-B14F-4D97-AF65-F5344CB8AC3E}">
        <p14:creationId xmlns:p14="http://schemas.microsoft.com/office/powerpoint/2010/main" val="14807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8868"/>
            <a:ext cx="9143999" cy="6248398"/>
            <a:chOff x="0" y="609600"/>
            <a:chExt cx="9143999" cy="6248398"/>
          </a:xfrm>
        </p:grpSpPr>
        <p:sp>
          <p:nvSpPr>
            <p:cNvPr id="3" name="object 3"/>
            <p:cNvSpPr/>
            <p:nvPr/>
          </p:nvSpPr>
          <p:spPr>
            <a:xfrm>
              <a:off x="838200" y="609600"/>
              <a:ext cx="7493000" cy="57484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393179"/>
              <a:ext cx="9143999" cy="46481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p:nvPr/>
        </p:nvSpPr>
        <p:spPr>
          <a:xfrm>
            <a:off x="0" y="0"/>
            <a:ext cx="9143999" cy="46481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98746E72-93AA-48B9-B914-1E6E186903CE}"/>
                  </a:ext>
                </a:extLst>
              </p14:cNvPr>
              <p14:cNvContentPartPr/>
              <p14:nvPr/>
            </p14:nvContentPartPr>
            <p14:xfrm>
              <a:off x="7070249" y="2365434"/>
              <a:ext cx="221400" cy="11880"/>
            </p14:xfrm>
          </p:contentPart>
        </mc:Choice>
        <mc:Fallback xmlns="">
          <p:pic>
            <p:nvPicPr>
              <p:cNvPr id="13" name="Ink 12">
                <a:extLst>
                  <a:ext uri="{FF2B5EF4-FFF2-40B4-BE49-F238E27FC236}">
                    <a16:creationId xmlns:a16="http://schemas.microsoft.com/office/drawing/2014/main" id="{98746E72-93AA-48B9-B914-1E6E186903CE}"/>
                  </a:ext>
                </a:extLst>
              </p:cNvPr>
              <p:cNvPicPr/>
              <p:nvPr/>
            </p:nvPicPr>
            <p:blipFill>
              <a:blip r:embed="rId5"/>
              <a:stretch>
                <a:fillRect/>
              </a:stretch>
            </p:blipFill>
            <p:spPr>
              <a:xfrm>
                <a:off x="7016249" y="2257794"/>
                <a:ext cx="329040" cy="227520"/>
              </a:xfrm>
              <a:prstGeom prst="rect">
                <a:avLst/>
              </a:prstGeom>
            </p:spPr>
          </p:pic>
        </mc:Fallback>
      </mc:AlternateContent>
      <p:sp>
        <p:nvSpPr>
          <p:cNvPr id="9" name="Rectangle 8">
            <a:extLst>
              <a:ext uri="{FF2B5EF4-FFF2-40B4-BE49-F238E27FC236}">
                <a16:creationId xmlns:a16="http://schemas.microsoft.com/office/drawing/2014/main" id="{5163D592-1474-445A-AFB7-6253BC4CE3DB}"/>
              </a:ext>
            </a:extLst>
          </p:cNvPr>
          <p:cNvSpPr/>
          <p:nvPr/>
        </p:nvSpPr>
        <p:spPr>
          <a:xfrm>
            <a:off x="6705600" y="2209800"/>
            <a:ext cx="1219200" cy="30479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a:stretch/>
        </p:blipFill>
        <p:spPr>
          <a:xfrm>
            <a:off x="-43543" y="1"/>
            <a:ext cx="3902098" cy="3265714"/>
          </a:xfrm>
          <a:prstGeom prst="rect">
            <a:avLst/>
          </a:prstGeom>
        </p:spPr>
      </p:pic>
      <p:pic>
        <p:nvPicPr>
          <p:cNvPr id="8" name="Picture 7"/>
          <p:cNvPicPr>
            <a:picLocks noChangeAspect="1"/>
          </p:cNvPicPr>
          <p:nvPr/>
        </p:nvPicPr>
        <p:blipFill>
          <a:blip r:embed="rId4"/>
          <a:stretch>
            <a:fillRect/>
          </a:stretch>
        </p:blipFill>
        <p:spPr>
          <a:xfrm>
            <a:off x="3785987" y="0"/>
            <a:ext cx="72568" cy="6858000"/>
          </a:xfrm>
          <a:prstGeom prst="rect">
            <a:avLst/>
          </a:prstGeom>
        </p:spPr>
      </p:pic>
      <p:pic>
        <p:nvPicPr>
          <p:cNvPr id="4" name="Picture 3">
            <a:extLst>
              <a:ext uri="{FF2B5EF4-FFF2-40B4-BE49-F238E27FC236}">
                <a16:creationId xmlns:a16="http://schemas.microsoft.com/office/drawing/2014/main" id="{75618300-93D0-479C-A529-5A95C1A025B1}"/>
              </a:ext>
            </a:extLst>
          </p:cNvPr>
          <p:cNvPicPr>
            <a:picLocks noChangeAspect="1"/>
          </p:cNvPicPr>
          <p:nvPr/>
        </p:nvPicPr>
        <p:blipFill>
          <a:blip r:embed="rId5"/>
          <a:stretch>
            <a:fillRect/>
          </a:stretch>
        </p:blipFill>
        <p:spPr>
          <a:xfrm>
            <a:off x="0" y="3298827"/>
            <a:ext cx="3785987" cy="3548499"/>
          </a:xfrm>
          <a:prstGeom prst="rect">
            <a:avLst/>
          </a:prstGeom>
        </p:spPr>
      </p:pic>
      <p:sp>
        <p:nvSpPr>
          <p:cNvPr id="9" name="TextBox 8">
            <a:extLst>
              <a:ext uri="{FF2B5EF4-FFF2-40B4-BE49-F238E27FC236}">
                <a16:creationId xmlns:a16="http://schemas.microsoft.com/office/drawing/2014/main" id="{A7B4C1AC-8C72-4F50-94AB-E5F3A25A37C7}"/>
              </a:ext>
            </a:extLst>
          </p:cNvPr>
          <p:cNvSpPr txBox="1"/>
          <p:nvPr/>
        </p:nvSpPr>
        <p:spPr>
          <a:xfrm>
            <a:off x="3931122" y="3422288"/>
            <a:ext cx="5212877" cy="738664"/>
          </a:xfrm>
          <a:prstGeom prst="rect">
            <a:avLst/>
          </a:prstGeom>
          <a:noFill/>
        </p:spPr>
        <p:txBody>
          <a:bodyPr wrap="square" rtlCol="0">
            <a:spAutoFit/>
          </a:bodyPr>
          <a:lstStyle/>
          <a:p>
            <a:br>
              <a:rPr lang="en-US" sz="22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72FF1B-20AC-9FA5-4654-26E2C2AABE48}"/>
              </a:ext>
            </a:extLst>
          </p:cNvPr>
          <p:cNvSpPr txBox="1"/>
          <p:nvPr/>
        </p:nvSpPr>
        <p:spPr>
          <a:xfrm>
            <a:off x="4243826" y="231825"/>
            <a:ext cx="4776758" cy="6678751"/>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10253F"/>
                </a:solidFill>
                <a:effectLst/>
                <a:uLnTx/>
                <a:uFillTx/>
                <a:latin typeface="Minion Pro"/>
                <a:ea typeface="+mn-ea"/>
                <a:cs typeface="Minion Pro"/>
              </a:rPr>
              <a:t>PHASE 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10253F"/>
              </a:solidFill>
              <a:effectLst/>
              <a:uLnTx/>
              <a:uFillTx/>
              <a:latin typeface="Minion Pro"/>
              <a:ea typeface="+mn-ea"/>
              <a:cs typeface="Minion Pro"/>
            </a:endParaRPr>
          </a:p>
          <a:p>
            <a:pPr marL="457200" marR="0" lvl="0" indent="-457200" defTabSz="457200" rtl="0" eaLnBrk="1" fontAlgn="auto" latinLnBrk="0" hangingPunct="1">
              <a:lnSpc>
                <a:spcPct val="100000"/>
              </a:lnSpc>
              <a:spcBef>
                <a:spcPts val="1200"/>
              </a:spcBef>
              <a:spcAft>
                <a:spcPts val="1200"/>
              </a:spcAft>
              <a:buClrTx/>
              <a:buSzTx/>
              <a:buFont typeface="+mj-lt"/>
              <a:buAutoNum type="arabicParenR"/>
              <a:tabLst/>
              <a:defRPr/>
            </a:pPr>
            <a:r>
              <a:rPr lang="en-US" sz="3200" dirty="0">
                <a:solidFill>
                  <a:srgbClr val="10253F"/>
                </a:solidFill>
                <a:latin typeface="Minion Pro"/>
                <a:cs typeface="Minion Pro"/>
              </a:rPr>
              <a:t>CONSERVATION: Conservation Easement on the property </a:t>
            </a:r>
          </a:p>
          <a:p>
            <a:pPr marL="457200" indent="-457200">
              <a:spcBef>
                <a:spcPts val="1200"/>
              </a:spcBef>
              <a:spcAft>
                <a:spcPts val="1200"/>
              </a:spcAft>
              <a:buFont typeface="+mj-lt"/>
              <a:buAutoNum type="arabicParenR"/>
              <a:defRPr/>
            </a:pPr>
            <a:r>
              <a:rPr lang="en-US" sz="3200" dirty="0">
                <a:solidFill>
                  <a:srgbClr val="10253F"/>
                </a:solidFill>
                <a:latin typeface="Minion Pro"/>
                <a:cs typeface="Minion Pro"/>
              </a:rPr>
              <a:t>RECREATION: Establish basic trail system</a:t>
            </a:r>
          </a:p>
          <a:p>
            <a:pPr marL="457200" marR="0" lvl="0" indent="-457200" defTabSz="457200" rtl="0" eaLnBrk="1" fontAlgn="auto" latinLnBrk="0" hangingPunct="1">
              <a:lnSpc>
                <a:spcPct val="100000"/>
              </a:lnSpc>
              <a:spcBef>
                <a:spcPts val="1200"/>
              </a:spcBef>
              <a:spcAft>
                <a:spcPts val="1200"/>
              </a:spcAft>
              <a:buClrTx/>
              <a:buSzTx/>
              <a:buFont typeface="+mj-lt"/>
              <a:buAutoNum type="arabicParenR"/>
              <a:tabLst/>
              <a:defRPr/>
            </a:pPr>
            <a:r>
              <a:rPr lang="en-US" sz="3200" dirty="0">
                <a:solidFill>
                  <a:srgbClr val="10253F"/>
                </a:solidFill>
                <a:latin typeface="Minion Pro"/>
                <a:cs typeface="Minion Pro"/>
              </a:rPr>
              <a:t>EDUCATION: Outreach to local educational entities </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en-US" sz="2000" dirty="0">
              <a:solidFill>
                <a:srgbClr val="10253F"/>
              </a:solidFill>
              <a:latin typeface="Minion Pro"/>
              <a:cs typeface="Minion Pro"/>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10253F"/>
              </a:solidFill>
              <a:effectLst/>
              <a:uLnTx/>
              <a:uFillTx/>
              <a:latin typeface="Minion Pro"/>
              <a:ea typeface="+mn-ea"/>
              <a:cs typeface="Minion Pro"/>
            </a:endParaRPr>
          </a:p>
        </p:txBody>
      </p:sp>
    </p:spTree>
    <p:extLst>
      <p:ext uri="{BB962C8B-B14F-4D97-AF65-F5344CB8AC3E}">
        <p14:creationId xmlns:p14="http://schemas.microsoft.com/office/powerpoint/2010/main" val="265293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83D2-D313-A4D3-C37B-0D7D7F2F3F6B}"/>
              </a:ext>
            </a:extLst>
          </p:cNvPr>
          <p:cNvSpPr>
            <a:spLocks noGrp="1"/>
          </p:cNvSpPr>
          <p:nvPr>
            <p:ph type="title"/>
          </p:nvPr>
        </p:nvSpPr>
        <p:spPr>
          <a:xfrm>
            <a:off x="401102" y="605858"/>
            <a:ext cx="8229600" cy="1161233"/>
          </a:xfrm>
        </p:spPr>
        <p:txBody>
          <a:bodyPr>
            <a:normAutofit fontScale="90000"/>
          </a:bodyPr>
          <a:lstStyle/>
          <a:p>
            <a:r>
              <a:rPr lang="en-US" dirty="0">
                <a:latin typeface="Minion Pro"/>
                <a:ea typeface="Microsoft GothicNeo Light" panose="020B0503020000020004" pitchFamily="34" charset="-127"/>
                <a:cs typeface="Microsoft GothicNeo Light" panose="020B0503020000020004" pitchFamily="34" charset="-127"/>
              </a:rPr>
              <a:t>Conservation Easement -</a:t>
            </a:r>
            <a:br>
              <a:rPr lang="en-US" dirty="0">
                <a:latin typeface="Minion Pro"/>
                <a:ea typeface="Microsoft GothicNeo Light" panose="020B0503020000020004" pitchFamily="34" charset="-127"/>
                <a:cs typeface="Microsoft GothicNeo Light" panose="020B0503020000020004" pitchFamily="34" charset="-127"/>
              </a:rPr>
            </a:br>
            <a:r>
              <a:rPr lang="en-US" dirty="0">
                <a:latin typeface="Minion Pro"/>
                <a:ea typeface="Microsoft GothicNeo Light" panose="020B0503020000020004" pitchFamily="34" charset="-127"/>
                <a:cs typeface="Microsoft GothicNeo Light" panose="020B0503020000020004" pitchFamily="34" charset="-127"/>
              </a:rPr>
              <a:t>Property Management Plan</a:t>
            </a:r>
          </a:p>
        </p:txBody>
      </p:sp>
      <p:sp>
        <p:nvSpPr>
          <p:cNvPr id="3" name="Content Placeholder 2">
            <a:extLst>
              <a:ext uri="{FF2B5EF4-FFF2-40B4-BE49-F238E27FC236}">
                <a16:creationId xmlns:a16="http://schemas.microsoft.com/office/drawing/2014/main" id="{0E6FA3E3-949D-DA17-202C-DC1D38B53103}"/>
              </a:ext>
            </a:extLst>
          </p:cNvPr>
          <p:cNvSpPr>
            <a:spLocks noGrp="1"/>
          </p:cNvSpPr>
          <p:nvPr>
            <p:ph idx="1"/>
          </p:nvPr>
        </p:nvSpPr>
        <p:spPr>
          <a:xfrm>
            <a:off x="457200" y="1959230"/>
            <a:ext cx="8229600" cy="4194740"/>
          </a:xfrm>
        </p:spPr>
        <p:txBody>
          <a:bodyPr>
            <a:normAutofit fontScale="77500" lnSpcReduction="20000"/>
          </a:bodyPr>
          <a:lstStyle/>
          <a:p>
            <a:pPr marL="0" indent="0" algn="just">
              <a:buNone/>
            </a:pPr>
            <a:r>
              <a:rPr lang="en-US" dirty="0">
                <a:latin typeface="Minion Pro"/>
              </a:rPr>
              <a:t>The primary goals of the Grindstone Lake Foundation Property Management Plan are to provide: </a:t>
            </a:r>
          </a:p>
          <a:p>
            <a:pPr marL="514350" indent="-514350" algn="just">
              <a:buAutoNum type="arabicParenBoth"/>
            </a:pPr>
            <a:r>
              <a:rPr lang="en-US" dirty="0">
                <a:latin typeface="Minion Pro"/>
              </a:rPr>
              <a:t>water quality protection through restoration and protection of wetland, shoreland, and upland portions of the property, specifically the use of native/natural landscape management, including no manicured landscaping and no additions of impervious surfaces or structures; </a:t>
            </a:r>
          </a:p>
          <a:p>
            <a:pPr marL="514350" indent="-514350" algn="just">
              <a:buAutoNum type="arabicParenBoth"/>
            </a:pPr>
            <a:r>
              <a:rPr lang="en-US" dirty="0">
                <a:latin typeface="Minion Pro"/>
              </a:rPr>
              <a:t>passive low-impact public recreational experiences; and </a:t>
            </a:r>
          </a:p>
          <a:p>
            <a:pPr marL="514350" indent="-514350" algn="just">
              <a:buAutoNum type="arabicParenBoth"/>
            </a:pPr>
            <a:r>
              <a:rPr lang="en-US" dirty="0">
                <a:latin typeface="Minion Pro"/>
              </a:rPr>
              <a:t>educational experiences and demonstration sites that provide information about the importance of wetland, shoreline and nearshore habitats and land restoration.</a:t>
            </a:r>
          </a:p>
        </p:txBody>
      </p:sp>
      <p:pic>
        <p:nvPicPr>
          <p:cNvPr id="4" name="Picture 3">
            <a:extLst>
              <a:ext uri="{FF2B5EF4-FFF2-40B4-BE49-F238E27FC236}">
                <a16:creationId xmlns:a16="http://schemas.microsoft.com/office/drawing/2014/main" id="{07FDD5D2-2C66-1B9E-90A4-0966D1D4CCE4}"/>
              </a:ext>
            </a:extLst>
          </p:cNvPr>
          <p:cNvPicPr>
            <a:picLocks noChangeAspect="1"/>
          </p:cNvPicPr>
          <p:nvPr/>
        </p:nvPicPr>
        <p:blipFill>
          <a:blip r:embed="rId2"/>
          <a:stretch>
            <a:fillRect/>
          </a:stretch>
        </p:blipFill>
        <p:spPr>
          <a:xfrm>
            <a:off x="0" y="0"/>
            <a:ext cx="9144000" cy="463296"/>
          </a:xfrm>
          <a:prstGeom prst="rect">
            <a:avLst/>
          </a:prstGeom>
        </p:spPr>
      </p:pic>
      <p:pic>
        <p:nvPicPr>
          <p:cNvPr id="5" name="Picture 4">
            <a:extLst>
              <a:ext uri="{FF2B5EF4-FFF2-40B4-BE49-F238E27FC236}">
                <a16:creationId xmlns:a16="http://schemas.microsoft.com/office/drawing/2014/main" id="{D43FF127-0BE0-14AA-3D1B-76C6233D652B}"/>
              </a:ext>
            </a:extLst>
          </p:cNvPr>
          <p:cNvPicPr>
            <a:picLocks noChangeAspect="1"/>
          </p:cNvPicPr>
          <p:nvPr/>
        </p:nvPicPr>
        <p:blipFill>
          <a:blip r:embed="rId2"/>
          <a:stretch>
            <a:fillRect/>
          </a:stretch>
        </p:blipFill>
        <p:spPr>
          <a:xfrm>
            <a:off x="0" y="6394704"/>
            <a:ext cx="9144000" cy="463296"/>
          </a:xfrm>
          <a:prstGeom prst="rect">
            <a:avLst/>
          </a:prstGeom>
        </p:spPr>
      </p:pic>
    </p:spTree>
    <p:extLst>
      <p:ext uri="{BB962C8B-B14F-4D97-AF65-F5344CB8AC3E}">
        <p14:creationId xmlns:p14="http://schemas.microsoft.com/office/powerpoint/2010/main" val="177077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a:stretch/>
        </p:blipFill>
        <p:spPr>
          <a:xfrm>
            <a:off x="-43543" y="1"/>
            <a:ext cx="3902098" cy="3265714"/>
          </a:xfrm>
          <a:prstGeom prst="rect">
            <a:avLst/>
          </a:prstGeom>
        </p:spPr>
      </p:pic>
      <p:pic>
        <p:nvPicPr>
          <p:cNvPr id="8" name="Picture 7"/>
          <p:cNvPicPr>
            <a:picLocks noChangeAspect="1"/>
          </p:cNvPicPr>
          <p:nvPr/>
        </p:nvPicPr>
        <p:blipFill>
          <a:blip r:embed="rId4"/>
          <a:stretch>
            <a:fillRect/>
          </a:stretch>
        </p:blipFill>
        <p:spPr>
          <a:xfrm>
            <a:off x="3785987" y="0"/>
            <a:ext cx="72568" cy="6858000"/>
          </a:xfrm>
          <a:prstGeom prst="rect">
            <a:avLst/>
          </a:prstGeom>
        </p:spPr>
      </p:pic>
      <p:pic>
        <p:nvPicPr>
          <p:cNvPr id="4" name="Picture 3">
            <a:extLst>
              <a:ext uri="{FF2B5EF4-FFF2-40B4-BE49-F238E27FC236}">
                <a16:creationId xmlns:a16="http://schemas.microsoft.com/office/drawing/2014/main" id="{75618300-93D0-479C-A529-5A95C1A025B1}"/>
              </a:ext>
            </a:extLst>
          </p:cNvPr>
          <p:cNvPicPr>
            <a:picLocks noChangeAspect="1"/>
          </p:cNvPicPr>
          <p:nvPr/>
        </p:nvPicPr>
        <p:blipFill>
          <a:blip r:embed="rId5"/>
          <a:stretch>
            <a:fillRect/>
          </a:stretch>
        </p:blipFill>
        <p:spPr>
          <a:xfrm>
            <a:off x="0" y="3298827"/>
            <a:ext cx="3785987" cy="3548499"/>
          </a:xfrm>
          <a:prstGeom prst="rect">
            <a:avLst/>
          </a:prstGeom>
        </p:spPr>
      </p:pic>
      <p:sp>
        <p:nvSpPr>
          <p:cNvPr id="9" name="TextBox 8">
            <a:extLst>
              <a:ext uri="{FF2B5EF4-FFF2-40B4-BE49-F238E27FC236}">
                <a16:creationId xmlns:a16="http://schemas.microsoft.com/office/drawing/2014/main" id="{A7B4C1AC-8C72-4F50-94AB-E5F3A25A37C7}"/>
              </a:ext>
            </a:extLst>
          </p:cNvPr>
          <p:cNvSpPr txBox="1"/>
          <p:nvPr/>
        </p:nvSpPr>
        <p:spPr>
          <a:xfrm>
            <a:off x="3931122" y="3422288"/>
            <a:ext cx="5212877" cy="738664"/>
          </a:xfrm>
          <a:prstGeom prst="rect">
            <a:avLst/>
          </a:prstGeom>
          <a:noFill/>
        </p:spPr>
        <p:txBody>
          <a:bodyPr wrap="square" rtlCol="0">
            <a:spAutoFit/>
          </a:bodyPr>
          <a:lstStyle/>
          <a:p>
            <a:br>
              <a:rPr lang="en-US" sz="22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72FF1B-20AC-9FA5-4654-26E2C2AABE48}"/>
              </a:ext>
            </a:extLst>
          </p:cNvPr>
          <p:cNvSpPr txBox="1"/>
          <p:nvPr/>
        </p:nvSpPr>
        <p:spPr>
          <a:xfrm>
            <a:off x="4109190" y="1157445"/>
            <a:ext cx="4594438" cy="4216539"/>
          </a:xfrm>
          <a:prstGeom prst="rect">
            <a:avLst/>
          </a:prstGeom>
          <a:noFill/>
        </p:spPr>
        <p:txBody>
          <a:bodyPr wrap="square">
            <a:sp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10253F"/>
                </a:solidFill>
                <a:effectLst/>
                <a:uLnTx/>
                <a:uFillTx/>
                <a:latin typeface="Minion Pro"/>
                <a:ea typeface="+mn-ea"/>
                <a:cs typeface="Minion Pro"/>
              </a:rPr>
              <a:t>“The Grindstone Lake Foundation currently has a project acquisitioning a former cranberry bog on Grindstone Lake to provide water quality protection, provide low impact public recreation and educational experiences and demonstration of wetland, shoreline and nearshore habitats and land restoration which would be a benefit for Sawyer County for nature study.”  </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10253F"/>
              </a:solidFill>
              <a:effectLst/>
              <a:uLnTx/>
              <a:uFillTx/>
              <a:latin typeface="Minion Pro"/>
              <a:ea typeface="+mn-ea"/>
              <a:cs typeface="Minion Pro"/>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10253F"/>
                </a:solidFill>
                <a:effectLst/>
                <a:uLnTx/>
                <a:uFillTx/>
                <a:latin typeface="Minion Pro"/>
                <a:ea typeface="+mn-ea"/>
                <a:cs typeface="Minion Pro"/>
              </a:rPr>
              <a:t>Sawyer County, Wisconsin Outdoor Recreation Plan 2021-2025, Page 13</a:t>
            </a:r>
          </a:p>
        </p:txBody>
      </p:sp>
    </p:spTree>
    <p:extLst>
      <p:ext uri="{BB962C8B-B14F-4D97-AF65-F5344CB8AC3E}">
        <p14:creationId xmlns:p14="http://schemas.microsoft.com/office/powerpoint/2010/main" val="146141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2286" y="6858000"/>
            <a:ext cx="9144000" cy="463296"/>
          </a:xfrm>
          <a:prstGeom prst="rect">
            <a:avLst/>
          </a:prstGeom>
        </p:spPr>
      </p:pic>
      <p:sp>
        <p:nvSpPr>
          <p:cNvPr id="3" name="Content Placeholder 2">
            <a:extLst>
              <a:ext uri="{FF2B5EF4-FFF2-40B4-BE49-F238E27FC236}">
                <a16:creationId xmlns:a16="http://schemas.microsoft.com/office/drawing/2014/main" id="{CE3F4E6D-275F-D7F0-9291-0F59E0EBBAFE}"/>
              </a:ext>
            </a:extLst>
          </p:cNvPr>
          <p:cNvSpPr>
            <a:spLocks noGrp="1"/>
          </p:cNvSpPr>
          <p:nvPr>
            <p:ph idx="1"/>
          </p:nvPr>
        </p:nvSpPr>
        <p:spPr>
          <a:xfrm>
            <a:off x="2737590" y="1600200"/>
            <a:ext cx="5949210" cy="4525963"/>
          </a:xfrm>
        </p:spPr>
        <p:txBody>
          <a:bodyPr/>
          <a:lstStyle/>
          <a:p>
            <a:pPr marL="0" indent="0" algn="l">
              <a:buNone/>
            </a:pPr>
            <a:r>
              <a:rPr lang="en-US" sz="1800" b="0" i="0" u="none" strike="noStrike" baseline="0" dirty="0">
                <a:solidFill>
                  <a:srgbClr val="404040"/>
                </a:solidFill>
                <a:latin typeface="AcuminVariableConcept"/>
              </a:rPr>
              <a:t>Restore the </a:t>
            </a:r>
            <a:r>
              <a:rPr lang="en-US" sz="1800" b="0" i="0" u="none" strike="noStrike" baseline="0" dirty="0">
                <a:solidFill>
                  <a:srgbClr val="000000"/>
                </a:solidFill>
                <a:latin typeface="AcuminVariableConcept"/>
              </a:rPr>
              <a:t>natural movement of water </a:t>
            </a:r>
            <a:r>
              <a:rPr lang="en-US" sz="1800" b="0" i="0" u="none" strike="noStrike" baseline="0" dirty="0">
                <a:solidFill>
                  <a:srgbClr val="404040"/>
                </a:solidFill>
                <a:latin typeface="AcuminVariableConcept"/>
              </a:rPr>
              <a:t>and </a:t>
            </a:r>
            <a:r>
              <a:rPr lang="en-US" sz="1800" b="0" i="0" u="none" strike="noStrike" baseline="0" dirty="0">
                <a:solidFill>
                  <a:srgbClr val="000000"/>
                </a:solidFill>
                <a:latin typeface="AcuminVariableConcept"/>
              </a:rPr>
              <a:t>water holding capacity </a:t>
            </a:r>
            <a:r>
              <a:rPr lang="en-US" sz="1800" b="0" i="0" u="none" strike="noStrike" baseline="0" dirty="0">
                <a:solidFill>
                  <a:srgbClr val="404040"/>
                </a:solidFill>
                <a:latin typeface="AcuminVariableConcept"/>
              </a:rPr>
              <a:t>to the wetland</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Aid in removing and stabilizing </a:t>
            </a:r>
            <a:r>
              <a:rPr lang="en-US" sz="1800" b="0" i="0" u="none" strike="noStrike" baseline="0" dirty="0">
                <a:solidFill>
                  <a:srgbClr val="000000"/>
                </a:solidFill>
                <a:latin typeface="AcuminVariableConcept"/>
              </a:rPr>
              <a:t>harmful contaminants </a:t>
            </a:r>
            <a:r>
              <a:rPr lang="en-US" sz="1800" b="0" i="0" u="none" strike="noStrike" baseline="0" dirty="0">
                <a:solidFill>
                  <a:srgbClr val="404040"/>
                </a:solidFill>
                <a:latin typeface="AcuminVariableConcept"/>
              </a:rPr>
              <a:t>in soil and waters</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Reinforce </a:t>
            </a:r>
            <a:r>
              <a:rPr lang="en-US" sz="1800" b="0" i="0" u="none" strike="noStrike" baseline="0" dirty="0">
                <a:solidFill>
                  <a:srgbClr val="000000"/>
                </a:solidFill>
                <a:latin typeface="AcuminVariableConcept"/>
              </a:rPr>
              <a:t>habitats </a:t>
            </a:r>
            <a:r>
              <a:rPr lang="en-US" sz="1800" b="0" i="0" u="none" strike="noStrike" baseline="0" dirty="0">
                <a:solidFill>
                  <a:srgbClr val="404040"/>
                </a:solidFill>
                <a:latin typeface="AcuminVariableConcept"/>
              </a:rPr>
              <a:t>for migratory and native wildlife species</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Implement passive </a:t>
            </a:r>
            <a:r>
              <a:rPr lang="en-US" sz="1800" b="0" i="0" u="none" strike="noStrike" baseline="0" dirty="0">
                <a:solidFill>
                  <a:srgbClr val="000000"/>
                </a:solidFill>
                <a:latin typeface="AcuminVariableConcept"/>
              </a:rPr>
              <a:t>recreational opportunities </a:t>
            </a:r>
            <a:r>
              <a:rPr lang="en-US" sz="1800" b="0" i="0" u="none" strike="noStrike" baseline="0" dirty="0">
                <a:solidFill>
                  <a:srgbClr val="404040"/>
                </a:solidFill>
                <a:latin typeface="AcuminVariableConcept"/>
              </a:rPr>
              <a:t>to immerse visitors in this exceptional Wisconsin resource</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Provide </a:t>
            </a:r>
            <a:r>
              <a:rPr lang="en-US" sz="1800" b="0" i="0" u="none" strike="noStrike" baseline="0" dirty="0">
                <a:solidFill>
                  <a:srgbClr val="000000"/>
                </a:solidFill>
                <a:latin typeface="AcuminVariableConcept"/>
              </a:rPr>
              <a:t>educational opportunities </a:t>
            </a:r>
            <a:r>
              <a:rPr lang="en-US" sz="1800" b="0" i="0" u="none" strike="noStrike" baseline="0" dirty="0">
                <a:solidFill>
                  <a:srgbClr val="404040"/>
                </a:solidFill>
                <a:latin typeface="AcuminVariableConcept"/>
              </a:rPr>
              <a:t>regarding the sites natural, agricultural, and human histories</a:t>
            </a:r>
            <a:endParaRPr lang="en-US" dirty="0"/>
          </a:p>
        </p:txBody>
      </p:sp>
      <p:sp>
        <p:nvSpPr>
          <p:cNvPr id="5" name="TextBox 4">
            <a:extLst>
              <a:ext uri="{FF2B5EF4-FFF2-40B4-BE49-F238E27FC236}">
                <a16:creationId xmlns:a16="http://schemas.microsoft.com/office/drawing/2014/main" id="{A57AD5A5-A0BA-28CE-9F82-084736B7D1C3}"/>
              </a:ext>
            </a:extLst>
          </p:cNvPr>
          <p:cNvSpPr txBox="1"/>
          <p:nvPr/>
        </p:nvSpPr>
        <p:spPr>
          <a:xfrm>
            <a:off x="1682945" y="521713"/>
            <a:ext cx="5699573" cy="584775"/>
          </a:xfrm>
          <a:prstGeom prst="rect">
            <a:avLst/>
          </a:prstGeom>
          <a:noFill/>
        </p:spPr>
        <p:txBody>
          <a:bodyPr wrap="square" rtlCol="0">
            <a:spAutoFit/>
          </a:bodyPr>
          <a:lstStyle/>
          <a:p>
            <a:pPr algn="l"/>
            <a:r>
              <a:rPr lang="en-US" sz="3200" b="1" i="0" u="none" strike="noStrike" baseline="0" dirty="0">
                <a:latin typeface="Minion Pro"/>
              </a:rPr>
              <a:t>MASTER PLAN VISION &amp; GOALS</a:t>
            </a:r>
            <a:endParaRPr lang="en-US" sz="3200" dirty="0">
              <a:latin typeface="Minion Pro"/>
            </a:endParaRPr>
          </a:p>
        </p:txBody>
      </p:sp>
      <p:sp>
        <p:nvSpPr>
          <p:cNvPr id="7" name="TextBox 6">
            <a:extLst>
              <a:ext uri="{FF2B5EF4-FFF2-40B4-BE49-F238E27FC236}">
                <a16:creationId xmlns:a16="http://schemas.microsoft.com/office/drawing/2014/main" id="{E3B87D2E-561B-FAF8-1E8A-07430DAE2E9B}"/>
              </a:ext>
            </a:extLst>
          </p:cNvPr>
          <p:cNvSpPr txBox="1"/>
          <p:nvPr/>
        </p:nvSpPr>
        <p:spPr>
          <a:xfrm rot="16200000">
            <a:off x="-1732638" y="3460548"/>
            <a:ext cx="4869564" cy="461665"/>
          </a:xfrm>
          <a:prstGeom prst="rect">
            <a:avLst/>
          </a:prstGeom>
          <a:noFill/>
        </p:spPr>
        <p:txBody>
          <a:bodyPr wrap="square" rtlCol="0">
            <a:spAutoFit/>
          </a:bodyPr>
          <a:lstStyle/>
          <a:p>
            <a:r>
              <a:rPr lang="en-US" sz="2400" b="0" i="0" u="none" strike="noStrike" baseline="0" dirty="0">
                <a:solidFill>
                  <a:srgbClr val="C6785A"/>
                </a:solidFill>
                <a:latin typeface="Minion Pro"/>
              </a:rPr>
              <a:t>EDUCATIONAL  SOCIAL    ECOLOGICAL</a:t>
            </a:r>
            <a:endParaRPr lang="en-US" sz="2400" dirty="0">
              <a:latin typeface="Minion Pro"/>
            </a:endParaRPr>
          </a:p>
        </p:txBody>
      </p:sp>
      <p:pic>
        <p:nvPicPr>
          <p:cNvPr id="10" name="Picture 9">
            <a:extLst>
              <a:ext uri="{FF2B5EF4-FFF2-40B4-BE49-F238E27FC236}">
                <a16:creationId xmlns:a16="http://schemas.microsoft.com/office/drawing/2014/main" id="{F6DB914D-E6AC-AB08-DD1C-6A1E2024CB65}"/>
              </a:ext>
            </a:extLst>
          </p:cNvPr>
          <p:cNvPicPr>
            <a:picLocks noChangeAspect="1"/>
          </p:cNvPicPr>
          <p:nvPr/>
        </p:nvPicPr>
        <p:blipFill>
          <a:blip r:embed="rId4"/>
          <a:stretch>
            <a:fillRect/>
          </a:stretch>
        </p:blipFill>
        <p:spPr>
          <a:xfrm>
            <a:off x="1295070" y="1716604"/>
            <a:ext cx="876728" cy="812042"/>
          </a:xfrm>
          <a:prstGeom prst="rect">
            <a:avLst/>
          </a:prstGeom>
        </p:spPr>
      </p:pic>
      <p:pic>
        <p:nvPicPr>
          <p:cNvPr id="12" name="Picture 11">
            <a:extLst>
              <a:ext uri="{FF2B5EF4-FFF2-40B4-BE49-F238E27FC236}">
                <a16:creationId xmlns:a16="http://schemas.microsoft.com/office/drawing/2014/main" id="{0DA7A663-FF25-13CA-086E-1FF1CC9F7309}"/>
              </a:ext>
            </a:extLst>
          </p:cNvPr>
          <p:cNvPicPr>
            <a:picLocks noChangeAspect="1"/>
          </p:cNvPicPr>
          <p:nvPr/>
        </p:nvPicPr>
        <p:blipFill>
          <a:blip r:embed="rId5"/>
          <a:stretch>
            <a:fillRect/>
          </a:stretch>
        </p:blipFill>
        <p:spPr>
          <a:xfrm>
            <a:off x="1396570" y="3354670"/>
            <a:ext cx="858575" cy="859076"/>
          </a:xfrm>
          <a:prstGeom prst="rect">
            <a:avLst/>
          </a:prstGeom>
        </p:spPr>
      </p:pic>
      <p:sp>
        <p:nvSpPr>
          <p:cNvPr id="16" name="TextBox 15">
            <a:extLst>
              <a:ext uri="{FF2B5EF4-FFF2-40B4-BE49-F238E27FC236}">
                <a16:creationId xmlns:a16="http://schemas.microsoft.com/office/drawing/2014/main" id="{6A0FB920-49F9-CDF8-0541-93794E9D201E}"/>
              </a:ext>
            </a:extLst>
          </p:cNvPr>
          <p:cNvSpPr txBox="1"/>
          <p:nvPr/>
        </p:nvSpPr>
        <p:spPr>
          <a:xfrm>
            <a:off x="471311" y="6557389"/>
            <a:ext cx="2546659" cy="276999"/>
          </a:xfrm>
          <a:prstGeom prst="rect">
            <a:avLst/>
          </a:prstGeom>
          <a:noFill/>
        </p:spPr>
        <p:txBody>
          <a:bodyPr wrap="none" rtlCol="0">
            <a:spAutoFit/>
          </a:bodyPr>
          <a:lstStyle/>
          <a:p>
            <a:r>
              <a:rPr lang="en-US" sz="1200" dirty="0">
                <a:latin typeface="Minion Pro"/>
              </a:rPr>
              <a:t>Billy Acheson  Landscape Architecture</a:t>
            </a:r>
          </a:p>
        </p:txBody>
      </p:sp>
      <p:pic>
        <p:nvPicPr>
          <p:cNvPr id="18" name="Graphic 17" descr="Rainforest with solid fill">
            <a:extLst>
              <a:ext uri="{FF2B5EF4-FFF2-40B4-BE49-F238E27FC236}">
                <a16:creationId xmlns:a16="http://schemas.microsoft.com/office/drawing/2014/main" id="{01B95C2C-0BA3-39B8-4CB1-ECD2AAA1FF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6570" y="4869320"/>
            <a:ext cx="914400" cy="914400"/>
          </a:xfrm>
          <a:prstGeom prst="rect">
            <a:avLst/>
          </a:prstGeom>
        </p:spPr>
      </p:pic>
    </p:spTree>
    <p:extLst>
      <p:ext uri="{BB962C8B-B14F-4D97-AF65-F5344CB8AC3E}">
        <p14:creationId xmlns:p14="http://schemas.microsoft.com/office/powerpoint/2010/main" val="159580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16" y="1166019"/>
            <a:ext cx="2253226" cy="4525963"/>
          </a:xfrm>
        </p:spPr>
        <p:txBody>
          <a:bodyPr>
            <a:normAutofit/>
          </a:bodyPr>
          <a:lstStyle/>
          <a:p>
            <a:pPr algn="r"/>
            <a:endParaRPr lang="en-US" sz="2800" dirty="0">
              <a:solidFill>
                <a:schemeClr val="tx2">
                  <a:lumMod val="50000"/>
                </a:schemeClr>
              </a:solidFill>
              <a:latin typeface="Futura Condensed"/>
              <a:cs typeface="Futura Condensed"/>
            </a:endParaRPr>
          </a:p>
        </p:txBody>
      </p:sp>
      <p:sp>
        <p:nvSpPr>
          <p:cNvPr id="7" name="Title 1"/>
          <p:cNvSpPr txBox="1">
            <a:spLocks/>
          </p:cNvSpPr>
          <p:nvPr/>
        </p:nvSpPr>
        <p:spPr>
          <a:xfrm>
            <a:off x="3363884" y="510164"/>
            <a:ext cx="5253869" cy="13117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50000"/>
                  </a:schemeClr>
                </a:solidFill>
                <a:latin typeface="Futura Condensed"/>
                <a:cs typeface="Futura Condensed"/>
              </a:rPr>
              <a:t>PHASE 2</a:t>
            </a:r>
          </a:p>
        </p:txBody>
      </p:sp>
      <p:sp>
        <p:nvSpPr>
          <p:cNvPr id="9" name="Title 1"/>
          <p:cNvSpPr txBox="1">
            <a:spLocks/>
          </p:cNvSpPr>
          <p:nvPr/>
        </p:nvSpPr>
        <p:spPr>
          <a:xfrm>
            <a:off x="2977370" y="4976553"/>
            <a:ext cx="6072419" cy="1095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tx2">
                  <a:lumMod val="50000"/>
                </a:schemeClr>
              </a:solidFill>
              <a:latin typeface="Futura Condensed"/>
              <a:cs typeface="Futura Condensed"/>
            </a:endParaRPr>
          </a:p>
        </p:txBody>
      </p:sp>
      <p:pic>
        <p:nvPicPr>
          <p:cNvPr id="6" name="Picture 5"/>
          <p:cNvPicPr>
            <a:picLocks noChangeAspect="1"/>
          </p:cNvPicPr>
          <p:nvPr/>
        </p:nvPicPr>
        <p:blipFill>
          <a:blip r:embed="rId3"/>
          <a:stretch>
            <a:fillRect/>
          </a:stretch>
        </p:blipFill>
        <p:spPr>
          <a:xfrm>
            <a:off x="0" y="6398435"/>
            <a:ext cx="9144000" cy="465107"/>
          </a:xfrm>
          <a:prstGeom prst="rect">
            <a:avLst/>
          </a:prstGeom>
        </p:spPr>
      </p:pic>
      <p:pic>
        <p:nvPicPr>
          <p:cNvPr id="10" name="Picture 9"/>
          <p:cNvPicPr>
            <a:picLocks noChangeAspect="1"/>
          </p:cNvPicPr>
          <p:nvPr/>
        </p:nvPicPr>
        <p:blipFill>
          <a:blip r:embed="rId3"/>
          <a:stretch>
            <a:fillRect/>
          </a:stretch>
        </p:blipFill>
        <p:spPr>
          <a:xfrm>
            <a:off x="0" y="0"/>
            <a:ext cx="9144000" cy="465107"/>
          </a:xfrm>
          <a:prstGeom prst="rect">
            <a:avLst/>
          </a:prstGeom>
        </p:spPr>
      </p:pic>
      <p:graphicFrame>
        <p:nvGraphicFramePr>
          <p:cNvPr id="17" name="Content Placeholder 16">
            <a:extLst>
              <a:ext uri="{FF2B5EF4-FFF2-40B4-BE49-F238E27FC236}">
                <a16:creationId xmlns:a16="http://schemas.microsoft.com/office/drawing/2014/main" id="{47B88B72-A8CF-8C17-43E4-1282A554E904}"/>
              </a:ext>
            </a:extLst>
          </p:cNvPr>
          <p:cNvGraphicFramePr>
            <a:graphicFrameLocks noGrp="1" noChangeAspect="1"/>
          </p:cNvGraphicFramePr>
          <p:nvPr>
            <p:ph idx="1"/>
            <p:extLst>
              <p:ext uri="{D42A27DB-BD31-4B8C-83A1-F6EECF244321}">
                <p14:modId xmlns:p14="http://schemas.microsoft.com/office/powerpoint/2010/main" val="2633312425"/>
              </p:ext>
            </p:extLst>
          </p:nvPr>
        </p:nvGraphicFramePr>
        <p:xfrm>
          <a:off x="746105" y="678882"/>
          <a:ext cx="7567641" cy="5447282"/>
        </p:xfrm>
        <a:graphic>
          <a:graphicData uri="http://schemas.openxmlformats.org/presentationml/2006/ole">
            <mc:AlternateContent xmlns:mc="http://schemas.openxmlformats.org/markup-compatibility/2006">
              <mc:Choice xmlns:v="urn:schemas-microsoft-com:vml" Requires="v">
                <p:oleObj name="Acrobat Document" r:id="rId4" imgW="3771742" imgH="2914346" progId="Acrobat.Document.DC">
                  <p:embed/>
                </p:oleObj>
              </mc:Choice>
              <mc:Fallback>
                <p:oleObj name="Acrobat Document" r:id="rId4" imgW="3771742" imgH="2914346" progId="Acrobat.Document.DC">
                  <p:embed/>
                  <p:pic>
                    <p:nvPicPr>
                      <p:cNvPr id="0" name=""/>
                      <p:cNvPicPr/>
                      <p:nvPr/>
                    </p:nvPicPr>
                    <p:blipFill>
                      <a:blip r:embed="rId5"/>
                      <a:stretch>
                        <a:fillRect/>
                      </a:stretch>
                    </p:blipFill>
                    <p:spPr>
                      <a:xfrm>
                        <a:off x="746105" y="678882"/>
                        <a:ext cx="7567641" cy="5447282"/>
                      </a:xfrm>
                      <a:prstGeom prst="rect">
                        <a:avLst/>
                      </a:prstGeom>
                    </p:spPr>
                  </p:pic>
                </p:oleObj>
              </mc:Fallback>
            </mc:AlternateContent>
          </a:graphicData>
        </a:graphic>
      </p:graphicFrame>
    </p:spTree>
    <p:extLst>
      <p:ext uri="{BB962C8B-B14F-4D97-AF65-F5344CB8AC3E}">
        <p14:creationId xmlns:p14="http://schemas.microsoft.com/office/powerpoint/2010/main" val="329257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3884" y="1928615"/>
            <a:ext cx="5322916" cy="3311627"/>
          </a:xfrm>
        </p:spPr>
        <p:txBody>
          <a:bodyPr>
            <a:normAutofit lnSpcReduction="10000"/>
          </a:bodyPr>
          <a:lstStyle/>
          <a:p>
            <a:pPr marL="0" lvl="0" indent="0">
              <a:buNone/>
            </a:pPr>
            <a:r>
              <a:rPr lang="en-US" sz="2000" dirty="0">
                <a:latin typeface="Minion Pro"/>
                <a:cs typeface="Minion Pro"/>
              </a:rPr>
              <a:t>Cynthia (Cindy) Parker – President</a:t>
            </a:r>
          </a:p>
          <a:p>
            <a:pPr marL="0" lvl="0" indent="0">
              <a:buNone/>
            </a:pPr>
            <a:r>
              <a:rPr lang="en-US" sz="2000" dirty="0">
                <a:latin typeface="Minion Pro"/>
                <a:cs typeface="Minion Pro"/>
              </a:rPr>
              <a:t>Tony </a:t>
            </a:r>
            <a:r>
              <a:rPr lang="en-US" sz="2000" dirty="0" err="1">
                <a:latin typeface="Minion Pro"/>
                <a:cs typeface="Minion Pro"/>
              </a:rPr>
              <a:t>Westcot</a:t>
            </a:r>
            <a:r>
              <a:rPr lang="en-US" sz="2000" dirty="0">
                <a:latin typeface="Minion Pro"/>
                <a:cs typeface="Minion Pro"/>
              </a:rPr>
              <a:t> – Vice President</a:t>
            </a:r>
          </a:p>
          <a:p>
            <a:pPr marL="0" lvl="0" indent="0">
              <a:buNone/>
            </a:pPr>
            <a:r>
              <a:rPr lang="en-US" sz="2000" dirty="0">
                <a:latin typeface="Minion Pro"/>
                <a:cs typeface="Minion Pro"/>
              </a:rPr>
              <a:t>Michael (Mike) Warden - Treasurer</a:t>
            </a:r>
          </a:p>
          <a:p>
            <a:pPr marL="0" lvl="0" indent="0">
              <a:buNone/>
            </a:pPr>
            <a:r>
              <a:rPr lang="en-US" sz="2000" dirty="0">
                <a:latin typeface="Minion Pro"/>
                <a:cs typeface="Minion Pro"/>
              </a:rPr>
              <a:t>I. Reed Parker - Secretary</a:t>
            </a:r>
          </a:p>
          <a:p>
            <a:pPr marL="0" lvl="0" indent="0">
              <a:buNone/>
            </a:pPr>
            <a:r>
              <a:rPr lang="en-US" sz="2000" dirty="0">
                <a:latin typeface="Minion Pro"/>
                <a:cs typeface="Minion Pro"/>
              </a:rPr>
              <a:t>Donna Carlson</a:t>
            </a:r>
          </a:p>
          <a:p>
            <a:pPr marL="0" lvl="0" indent="0">
              <a:buNone/>
            </a:pPr>
            <a:r>
              <a:rPr lang="en-US" sz="2000" dirty="0">
                <a:latin typeface="Minion Pro"/>
                <a:cs typeface="Minion Pro"/>
              </a:rPr>
              <a:t>Cheryl Contant</a:t>
            </a:r>
          </a:p>
          <a:p>
            <a:pPr marL="0" lvl="0" indent="0">
              <a:buNone/>
            </a:pPr>
            <a:r>
              <a:rPr lang="en-US" sz="2000" dirty="0">
                <a:latin typeface="Minion Pro"/>
                <a:cs typeface="Minion Pro"/>
              </a:rPr>
              <a:t>Katherine (Katie) McCoid</a:t>
            </a:r>
          </a:p>
          <a:p>
            <a:pPr marL="0" lvl="0" indent="0">
              <a:buNone/>
            </a:pPr>
            <a:r>
              <a:rPr lang="en-US" sz="2000" dirty="0">
                <a:latin typeface="Minion Pro"/>
                <a:cs typeface="Minion Pro"/>
              </a:rPr>
              <a:t>John (Jack)Minton</a:t>
            </a:r>
          </a:p>
          <a:p>
            <a:pPr marL="0" lvl="0" indent="0">
              <a:buNone/>
            </a:pPr>
            <a:r>
              <a:rPr lang="en-US" sz="2000" dirty="0">
                <a:latin typeface="Minion Pro"/>
                <a:cs typeface="Minion Pro"/>
              </a:rPr>
              <a:t>Karen Mumford</a:t>
            </a:r>
          </a:p>
          <a:p>
            <a:pPr marL="0" lvl="0" indent="0">
              <a:buNone/>
            </a:pPr>
            <a:endParaRPr lang="en-US" sz="2000" dirty="0">
              <a:latin typeface="Minion Pro"/>
              <a:cs typeface="Minion Pro"/>
            </a:endParaRPr>
          </a:p>
        </p:txBody>
      </p:sp>
      <p:pic>
        <p:nvPicPr>
          <p:cNvPr id="5" name="Picture 4"/>
          <p:cNvPicPr>
            <a:picLocks noChangeAspect="1"/>
          </p:cNvPicPr>
          <p:nvPr/>
        </p:nvPicPr>
        <p:blipFill>
          <a:blip r:embed="rId3"/>
          <a:stretch>
            <a:fillRect/>
          </a:stretch>
        </p:blipFill>
        <p:spPr>
          <a:xfrm>
            <a:off x="2931651" y="1778000"/>
            <a:ext cx="45719" cy="3302000"/>
          </a:xfrm>
          <a:prstGeom prst="rect">
            <a:avLst/>
          </a:prstGeom>
        </p:spPr>
      </p:pic>
      <p:sp>
        <p:nvSpPr>
          <p:cNvPr id="7" name="Title 1"/>
          <p:cNvSpPr txBox="1">
            <a:spLocks/>
          </p:cNvSpPr>
          <p:nvPr/>
        </p:nvSpPr>
        <p:spPr>
          <a:xfrm>
            <a:off x="2872670" y="569737"/>
            <a:ext cx="5253869" cy="13117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tx2">
                    <a:lumMod val="50000"/>
                  </a:schemeClr>
                </a:solidFill>
                <a:latin typeface="Futura Condensed"/>
                <a:cs typeface="Futura Condensed"/>
              </a:rPr>
              <a:t>     BOARD OF DIRECTORS</a:t>
            </a:r>
          </a:p>
        </p:txBody>
      </p:sp>
      <p:sp>
        <p:nvSpPr>
          <p:cNvPr id="9" name="Title 1"/>
          <p:cNvSpPr txBox="1">
            <a:spLocks/>
          </p:cNvSpPr>
          <p:nvPr/>
        </p:nvSpPr>
        <p:spPr>
          <a:xfrm>
            <a:off x="2977370" y="4976553"/>
            <a:ext cx="6072419" cy="1095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tx2">
                  <a:lumMod val="50000"/>
                </a:schemeClr>
              </a:solidFill>
              <a:latin typeface="Futura Condensed"/>
              <a:cs typeface="Futura Condensed"/>
            </a:endParaRPr>
          </a:p>
        </p:txBody>
      </p:sp>
      <p:pic>
        <p:nvPicPr>
          <p:cNvPr id="6" name="Picture 5"/>
          <p:cNvPicPr>
            <a:picLocks noChangeAspect="1"/>
          </p:cNvPicPr>
          <p:nvPr/>
        </p:nvPicPr>
        <p:blipFill>
          <a:blip r:embed="rId4"/>
          <a:stretch>
            <a:fillRect/>
          </a:stretch>
        </p:blipFill>
        <p:spPr>
          <a:xfrm>
            <a:off x="0" y="6398435"/>
            <a:ext cx="9144000" cy="465107"/>
          </a:xfrm>
          <a:prstGeom prst="rect">
            <a:avLst/>
          </a:prstGeom>
        </p:spPr>
      </p:pic>
      <p:pic>
        <p:nvPicPr>
          <p:cNvPr id="10" name="Picture 9"/>
          <p:cNvPicPr>
            <a:picLocks noChangeAspect="1"/>
          </p:cNvPicPr>
          <p:nvPr/>
        </p:nvPicPr>
        <p:blipFill>
          <a:blip r:embed="rId4"/>
          <a:stretch>
            <a:fillRect/>
          </a:stretch>
        </p:blipFill>
        <p:spPr>
          <a:xfrm>
            <a:off x="0" y="0"/>
            <a:ext cx="9144000" cy="465107"/>
          </a:xfrm>
          <a:prstGeom prst="rect">
            <a:avLst/>
          </a:prstGeom>
        </p:spPr>
      </p:pic>
      <p:pic>
        <p:nvPicPr>
          <p:cNvPr id="4" name="Picture 3">
            <a:extLst>
              <a:ext uri="{FF2B5EF4-FFF2-40B4-BE49-F238E27FC236}">
                <a16:creationId xmlns:a16="http://schemas.microsoft.com/office/drawing/2014/main" id="{C8F2C345-4D9C-48C1-BF0F-49DCF1AA15FD}"/>
              </a:ext>
            </a:extLst>
          </p:cNvPr>
          <p:cNvPicPr>
            <a:picLocks noChangeAspect="1"/>
          </p:cNvPicPr>
          <p:nvPr/>
        </p:nvPicPr>
        <p:blipFill>
          <a:blip r:embed="rId5"/>
          <a:stretch>
            <a:fillRect/>
          </a:stretch>
        </p:blipFill>
        <p:spPr>
          <a:xfrm>
            <a:off x="78476" y="2097370"/>
            <a:ext cx="2853175" cy="1984679"/>
          </a:xfrm>
          <a:prstGeom prst="rect">
            <a:avLst/>
          </a:prstGeom>
        </p:spPr>
      </p:pic>
    </p:spTree>
    <p:extLst>
      <p:ext uri="{BB962C8B-B14F-4D97-AF65-F5344CB8AC3E}">
        <p14:creationId xmlns:p14="http://schemas.microsoft.com/office/powerpoint/2010/main" val="338185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16" y="1166019"/>
            <a:ext cx="2253226" cy="4525963"/>
          </a:xfrm>
        </p:spPr>
        <p:txBody>
          <a:bodyPr>
            <a:normAutofit/>
          </a:bodyPr>
          <a:lstStyle/>
          <a:p>
            <a:pPr algn="r"/>
            <a:r>
              <a:rPr lang="en-US" sz="2800" dirty="0">
                <a:solidFill>
                  <a:schemeClr val="tx2">
                    <a:lumMod val="50000"/>
                  </a:schemeClr>
                </a:solidFill>
                <a:latin typeface="Futura Condensed"/>
                <a:cs typeface="Futura Condensed"/>
              </a:rPr>
              <a:t>NEXT STEPS</a:t>
            </a:r>
          </a:p>
        </p:txBody>
      </p:sp>
      <p:sp>
        <p:nvSpPr>
          <p:cNvPr id="3" name="Content Placeholder 2"/>
          <p:cNvSpPr>
            <a:spLocks noGrp="1"/>
          </p:cNvSpPr>
          <p:nvPr>
            <p:ph idx="1"/>
          </p:nvPr>
        </p:nvSpPr>
        <p:spPr>
          <a:xfrm>
            <a:off x="3363884" y="1773187"/>
            <a:ext cx="5322916" cy="3311627"/>
          </a:xfrm>
        </p:spPr>
        <p:txBody>
          <a:bodyPr>
            <a:normAutofit/>
          </a:bodyPr>
          <a:lstStyle/>
          <a:p>
            <a:pPr lvl="0"/>
            <a:endParaRPr lang="en-US" sz="2000" dirty="0">
              <a:latin typeface="Minion Pro"/>
              <a:cs typeface="Minion Pro"/>
            </a:endParaRPr>
          </a:p>
          <a:p>
            <a:pPr lvl="0"/>
            <a:r>
              <a:rPr lang="en-US" sz="2000" dirty="0">
                <a:latin typeface="Minion Pro"/>
                <a:cs typeface="Minion Pro"/>
              </a:rPr>
              <a:t>Be a part of the vision and plans for the land</a:t>
            </a:r>
          </a:p>
          <a:p>
            <a:pPr marL="0" lvl="0" indent="0">
              <a:buNone/>
            </a:pPr>
            <a:endParaRPr lang="en-US" sz="2000" dirty="0">
              <a:latin typeface="Minion Pro"/>
              <a:cs typeface="Minion Pro"/>
            </a:endParaRPr>
          </a:p>
          <a:p>
            <a:pPr lvl="0"/>
            <a:r>
              <a:rPr lang="en-US" sz="2000" dirty="0">
                <a:latin typeface="Minion Pro"/>
                <a:cs typeface="Minion Pro"/>
              </a:rPr>
              <a:t>Volunteer for one of our committees</a:t>
            </a:r>
          </a:p>
          <a:p>
            <a:pPr lvl="1"/>
            <a:r>
              <a:rPr lang="en-US" sz="1600" dirty="0">
                <a:latin typeface="Minion Pro"/>
                <a:cs typeface="Minion Pro"/>
              </a:rPr>
              <a:t>Trail establishment &amp; maintenance</a:t>
            </a:r>
          </a:p>
          <a:p>
            <a:pPr lvl="1"/>
            <a:r>
              <a:rPr lang="en-US" sz="1600" dirty="0">
                <a:latin typeface="Minion Pro"/>
                <a:cs typeface="Minion Pro"/>
              </a:rPr>
              <a:t>Building assessment</a:t>
            </a:r>
          </a:p>
          <a:p>
            <a:pPr lvl="1"/>
            <a:r>
              <a:rPr lang="en-US" sz="1600" dirty="0">
                <a:latin typeface="Minion Pro"/>
                <a:cs typeface="Minion Pro"/>
              </a:rPr>
              <a:t>Community Outreach</a:t>
            </a:r>
          </a:p>
          <a:p>
            <a:pPr lvl="1"/>
            <a:r>
              <a:rPr lang="en-US" sz="1600" dirty="0">
                <a:latin typeface="Minion Pro"/>
                <a:cs typeface="Minion Pro"/>
              </a:rPr>
              <a:t>Social Media</a:t>
            </a:r>
          </a:p>
          <a:p>
            <a:pPr lvl="0"/>
            <a:endParaRPr lang="en-US" sz="2000" dirty="0">
              <a:latin typeface="Minion Pro"/>
              <a:cs typeface="Minion Pro"/>
            </a:endParaRPr>
          </a:p>
          <a:p>
            <a:endParaRPr lang="en-US" sz="2000" dirty="0">
              <a:solidFill>
                <a:srgbClr val="10253F"/>
              </a:solidFill>
              <a:latin typeface="Minion Pro"/>
              <a:cs typeface="Minion Pro"/>
            </a:endParaRPr>
          </a:p>
        </p:txBody>
      </p:sp>
      <p:pic>
        <p:nvPicPr>
          <p:cNvPr id="5" name="Picture 4"/>
          <p:cNvPicPr>
            <a:picLocks noChangeAspect="1"/>
          </p:cNvPicPr>
          <p:nvPr/>
        </p:nvPicPr>
        <p:blipFill>
          <a:blip r:embed="rId3"/>
          <a:stretch>
            <a:fillRect/>
          </a:stretch>
        </p:blipFill>
        <p:spPr>
          <a:xfrm>
            <a:off x="2931651" y="1778000"/>
            <a:ext cx="45719" cy="3302000"/>
          </a:xfrm>
          <a:prstGeom prst="rect">
            <a:avLst/>
          </a:prstGeom>
        </p:spPr>
      </p:pic>
      <p:sp>
        <p:nvSpPr>
          <p:cNvPr id="7" name="Title 1"/>
          <p:cNvSpPr txBox="1">
            <a:spLocks/>
          </p:cNvSpPr>
          <p:nvPr/>
        </p:nvSpPr>
        <p:spPr>
          <a:xfrm>
            <a:off x="3205179" y="756816"/>
            <a:ext cx="5253869" cy="13117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50000"/>
                  </a:schemeClr>
                </a:solidFill>
                <a:latin typeface="Futura Condensed"/>
                <a:cs typeface="Futura Condensed"/>
              </a:rPr>
              <a:t>WE NEED YOU…</a:t>
            </a:r>
          </a:p>
        </p:txBody>
      </p:sp>
      <p:sp>
        <p:nvSpPr>
          <p:cNvPr id="9" name="Title 1"/>
          <p:cNvSpPr txBox="1">
            <a:spLocks/>
          </p:cNvSpPr>
          <p:nvPr/>
        </p:nvSpPr>
        <p:spPr>
          <a:xfrm>
            <a:off x="2977370" y="4976553"/>
            <a:ext cx="6072419" cy="1095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50000"/>
                  </a:schemeClr>
                </a:solidFill>
                <a:latin typeface="Futura Condensed"/>
                <a:cs typeface="Futura Condensed"/>
              </a:rPr>
              <a:t>A GEM OF AN OPPORTUNITY</a:t>
            </a:r>
          </a:p>
        </p:txBody>
      </p:sp>
      <p:pic>
        <p:nvPicPr>
          <p:cNvPr id="6" name="Picture 5"/>
          <p:cNvPicPr>
            <a:picLocks noChangeAspect="1"/>
          </p:cNvPicPr>
          <p:nvPr/>
        </p:nvPicPr>
        <p:blipFill>
          <a:blip r:embed="rId4"/>
          <a:stretch>
            <a:fillRect/>
          </a:stretch>
        </p:blipFill>
        <p:spPr>
          <a:xfrm>
            <a:off x="0" y="6398435"/>
            <a:ext cx="9144000" cy="465107"/>
          </a:xfrm>
          <a:prstGeom prst="rect">
            <a:avLst/>
          </a:prstGeom>
        </p:spPr>
      </p:pic>
      <p:pic>
        <p:nvPicPr>
          <p:cNvPr id="10" name="Picture 9"/>
          <p:cNvPicPr>
            <a:picLocks noChangeAspect="1"/>
          </p:cNvPicPr>
          <p:nvPr/>
        </p:nvPicPr>
        <p:blipFill>
          <a:blip r:embed="rId4"/>
          <a:stretch>
            <a:fillRect/>
          </a:stretch>
        </p:blipFill>
        <p:spPr>
          <a:xfrm>
            <a:off x="0" y="0"/>
            <a:ext cx="9144000" cy="465107"/>
          </a:xfrm>
          <a:prstGeom prst="rect">
            <a:avLst/>
          </a:prstGeom>
        </p:spPr>
      </p:pic>
    </p:spTree>
    <p:extLst>
      <p:ext uri="{BB962C8B-B14F-4D97-AF65-F5344CB8AC3E}">
        <p14:creationId xmlns:p14="http://schemas.microsoft.com/office/powerpoint/2010/main" val="382326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78138" y="1009650"/>
            <a:ext cx="6265862" cy="4806950"/>
          </a:xfrm>
        </p:spPr>
        <p:txBody>
          <a:bodyPr>
            <a:normAutofit/>
          </a:bodyPr>
          <a:lstStyle/>
          <a:p>
            <a:br>
              <a:rPr lang="en-US" dirty="0">
                <a:solidFill>
                  <a:schemeClr val="tx2">
                    <a:lumMod val="75000"/>
                  </a:schemeClr>
                </a:solidFill>
              </a:rPr>
            </a:br>
            <a:endParaRPr lang="en-US" sz="2800" dirty="0">
              <a:solidFill>
                <a:schemeClr val="tx2">
                  <a:lumMod val="75000"/>
                </a:schemeClr>
              </a:solidFill>
              <a:latin typeface="Minion Pro"/>
              <a:cs typeface="Minion Pro"/>
            </a:endParaRPr>
          </a:p>
        </p:txBody>
      </p:sp>
      <p:pic>
        <p:nvPicPr>
          <p:cNvPr id="10" name="Picture 9"/>
          <p:cNvPicPr>
            <a:picLocks noChangeAspect="1"/>
          </p:cNvPicPr>
          <p:nvPr/>
        </p:nvPicPr>
        <p:blipFill>
          <a:blip r:embed="rId3"/>
          <a:stretch>
            <a:fillRect/>
          </a:stretch>
        </p:blipFill>
        <p:spPr>
          <a:xfrm>
            <a:off x="0" y="0"/>
            <a:ext cx="9144000" cy="465107"/>
          </a:xfrm>
          <a:prstGeom prst="rect">
            <a:avLst/>
          </a:prstGeom>
        </p:spPr>
      </p:pic>
      <p:pic>
        <p:nvPicPr>
          <p:cNvPr id="11" name="Picture 10"/>
          <p:cNvPicPr>
            <a:picLocks noChangeAspect="1"/>
          </p:cNvPicPr>
          <p:nvPr/>
        </p:nvPicPr>
        <p:blipFill>
          <a:blip r:embed="rId3"/>
          <a:stretch>
            <a:fillRect/>
          </a:stretch>
        </p:blipFill>
        <p:spPr>
          <a:xfrm>
            <a:off x="0" y="6392893"/>
            <a:ext cx="9144000" cy="465107"/>
          </a:xfrm>
          <a:prstGeom prst="rect">
            <a:avLst/>
          </a:prstGeom>
        </p:spPr>
      </p:pic>
      <p:pic>
        <p:nvPicPr>
          <p:cNvPr id="3" name="Picture 2">
            <a:extLst>
              <a:ext uri="{FF2B5EF4-FFF2-40B4-BE49-F238E27FC236}">
                <a16:creationId xmlns:a16="http://schemas.microsoft.com/office/drawing/2014/main" id="{303E44A4-53AB-B90E-FB49-AA946D512888}"/>
              </a:ext>
            </a:extLst>
          </p:cNvPr>
          <p:cNvPicPr>
            <a:picLocks noChangeAspect="1"/>
          </p:cNvPicPr>
          <p:nvPr/>
        </p:nvPicPr>
        <p:blipFill>
          <a:blip r:embed="rId4"/>
          <a:stretch>
            <a:fillRect/>
          </a:stretch>
        </p:blipFill>
        <p:spPr>
          <a:xfrm>
            <a:off x="2243126" y="1350579"/>
            <a:ext cx="4657748" cy="3400097"/>
          </a:xfrm>
          <a:prstGeom prst="rect">
            <a:avLst/>
          </a:prstGeom>
        </p:spPr>
      </p:pic>
      <p:sp>
        <p:nvSpPr>
          <p:cNvPr id="6" name="TextBox 5">
            <a:extLst>
              <a:ext uri="{FF2B5EF4-FFF2-40B4-BE49-F238E27FC236}">
                <a16:creationId xmlns:a16="http://schemas.microsoft.com/office/drawing/2014/main" id="{DB065F0A-DBD7-7AEF-0F92-70C03830F602}"/>
              </a:ext>
            </a:extLst>
          </p:cNvPr>
          <p:cNvSpPr txBox="1"/>
          <p:nvPr/>
        </p:nvSpPr>
        <p:spPr>
          <a:xfrm>
            <a:off x="2727798" y="4657097"/>
            <a:ext cx="3370795" cy="584775"/>
          </a:xfrm>
          <a:prstGeom prst="rect">
            <a:avLst/>
          </a:prstGeom>
          <a:noFill/>
        </p:spPr>
        <p:txBody>
          <a:bodyPr wrap="none" rtlCol="0">
            <a:spAutoFit/>
          </a:bodyPr>
          <a:lstStyle/>
          <a:p>
            <a:r>
              <a:rPr lang="en-US" sz="3200" b="1" dirty="0">
                <a:solidFill>
                  <a:srgbClr val="006666"/>
                </a:solidFill>
              </a:rPr>
              <a:t>5</a:t>
            </a:r>
            <a:r>
              <a:rPr lang="en-US" sz="3200" b="1" baseline="30000" dirty="0">
                <a:solidFill>
                  <a:srgbClr val="006666"/>
                </a:solidFill>
              </a:rPr>
              <a:t>TH</a:t>
            </a:r>
            <a:r>
              <a:rPr lang="en-US" sz="3200" b="1" dirty="0">
                <a:solidFill>
                  <a:srgbClr val="006666"/>
                </a:solidFill>
              </a:rPr>
              <a:t> ANNIVERSARY!</a:t>
            </a:r>
          </a:p>
        </p:txBody>
      </p:sp>
    </p:spTree>
    <p:extLst>
      <p:ext uri="{BB962C8B-B14F-4D97-AF65-F5344CB8AC3E}">
        <p14:creationId xmlns:p14="http://schemas.microsoft.com/office/powerpoint/2010/main" val="49117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27" y="1009767"/>
            <a:ext cx="8453994" cy="4807612"/>
          </a:xfrm>
        </p:spPr>
        <p:txBody>
          <a:bodyPr>
            <a:normAutofit/>
          </a:bodyPr>
          <a:lstStyle/>
          <a:p>
            <a:r>
              <a:rPr lang="en-US" sz="6000" b="1" dirty="0">
                <a:solidFill>
                  <a:schemeClr val="accent3">
                    <a:lumMod val="50000"/>
                  </a:schemeClr>
                </a:solidFill>
                <a:latin typeface="Minion Pro"/>
                <a:cs typeface="Minion Pro"/>
              </a:rPr>
              <a:t>The Foundation’s accomplishments are due to YOU </a:t>
            </a:r>
            <a:r>
              <a:rPr lang="en-US" sz="6000" b="1" dirty="0">
                <a:solidFill>
                  <a:schemeClr val="accent3">
                    <a:lumMod val="50000"/>
                  </a:schemeClr>
                </a:solidFill>
                <a:latin typeface="Times New Roman" panose="02020603050405020304" pitchFamily="18" charset="0"/>
                <a:cs typeface="Times New Roman" panose="02020603050405020304" pitchFamily="18" charset="0"/>
              </a:rPr>
              <a:t>~</a:t>
            </a:r>
            <a:r>
              <a:rPr lang="en-US" sz="6000" b="1" dirty="0">
                <a:solidFill>
                  <a:schemeClr val="accent3">
                    <a:lumMod val="50000"/>
                  </a:schemeClr>
                </a:solidFill>
                <a:latin typeface="Minion Pro"/>
                <a:cs typeface="Minion Pro"/>
              </a:rPr>
              <a:t> OUR DONORS</a:t>
            </a:r>
            <a:br>
              <a:rPr lang="en-US" sz="6000" b="1" dirty="0">
                <a:solidFill>
                  <a:schemeClr val="accent3">
                    <a:lumMod val="50000"/>
                  </a:schemeClr>
                </a:solidFill>
                <a:latin typeface="Minion Pro"/>
                <a:cs typeface="Minion Pro"/>
              </a:rPr>
            </a:br>
            <a:r>
              <a:rPr lang="en-US" sz="6000" b="1" dirty="0">
                <a:solidFill>
                  <a:schemeClr val="accent3">
                    <a:lumMod val="50000"/>
                  </a:schemeClr>
                </a:solidFill>
                <a:latin typeface="Minion Pro"/>
                <a:cs typeface="Minion Pro"/>
              </a:rPr>
              <a:t>THANK YOU!</a:t>
            </a:r>
          </a:p>
        </p:txBody>
      </p:sp>
      <p:pic>
        <p:nvPicPr>
          <p:cNvPr id="10" name="Picture 9"/>
          <p:cNvPicPr>
            <a:picLocks noChangeAspect="1"/>
          </p:cNvPicPr>
          <p:nvPr/>
        </p:nvPicPr>
        <p:blipFill>
          <a:blip r:embed="rId3"/>
          <a:stretch>
            <a:fillRect/>
          </a:stretch>
        </p:blipFill>
        <p:spPr>
          <a:xfrm>
            <a:off x="0" y="0"/>
            <a:ext cx="9144000" cy="465107"/>
          </a:xfrm>
          <a:prstGeom prst="rect">
            <a:avLst/>
          </a:prstGeom>
        </p:spPr>
      </p:pic>
      <p:pic>
        <p:nvPicPr>
          <p:cNvPr id="11" name="Picture 10"/>
          <p:cNvPicPr>
            <a:picLocks noChangeAspect="1"/>
          </p:cNvPicPr>
          <p:nvPr/>
        </p:nvPicPr>
        <p:blipFill>
          <a:blip r:embed="rId3"/>
          <a:stretch>
            <a:fillRect/>
          </a:stretch>
        </p:blipFill>
        <p:spPr>
          <a:xfrm>
            <a:off x="0" y="6392893"/>
            <a:ext cx="9144000" cy="465107"/>
          </a:xfrm>
          <a:prstGeom prst="rect">
            <a:avLst/>
          </a:prstGeom>
        </p:spPr>
      </p:pic>
    </p:spTree>
    <p:extLst>
      <p:ext uri="{BB962C8B-B14F-4D97-AF65-F5344CB8AC3E}">
        <p14:creationId xmlns:p14="http://schemas.microsoft.com/office/powerpoint/2010/main" val="389843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144000" cy="465107"/>
          </a:xfrm>
          <a:prstGeom prst="rect">
            <a:avLst/>
          </a:prstGeom>
        </p:spPr>
      </p:pic>
      <p:pic>
        <p:nvPicPr>
          <p:cNvPr id="11" name="Picture 10"/>
          <p:cNvPicPr>
            <a:picLocks noChangeAspect="1"/>
          </p:cNvPicPr>
          <p:nvPr/>
        </p:nvPicPr>
        <p:blipFill>
          <a:blip r:embed="rId3"/>
          <a:stretch>
            <a:fillRect/>
          </a:stretch>
        </p:blipFill>
        <p:spPr>
          <a:xfrm>
            <a:off x="0" y="6392893"/>
            <a:ext cx="9144000" cy="465107"/>
          </a:xfrm>
          <a:prstGeom prst="rect">
            <a:avLst/>
          </a:prstGeom>
        </p:spPr>
      </p:pic>
      <p:pic>
        <p:nvPicPr>
          <p:cNvPr id="14" name="Picture 13">
            <a:extLst>
              <a:ext uri="{FF2B5EF4-FFF2-40B4-BE49-F238E27FC236}">
                <a16:creationId xmlns:a16="http://schemas.microsoft.com/office/drawing/2014/main" id="{538B0DF4-9115-31A4-A064-8F94198C7C77}"/>
              </a:ext>
            </a:extLst>
          </p:cNvPr>
          <p:cNvPicPr>
            <a:picLocks noChangeAspect="1"/>
          </p:cNvPicPr>
          <p:nvPr/>
        </p:nvPicPr>
        <p:blipFill>
          <a:blip r:embed="rId4"/>
          <a:stretch>
            <a:fillRect/>
          </a:stretch>
        </p:blipFill>
        <p:spPr>
          <a:xfrm>
            <a:off x="1030014" y="546538"/>
            <a:ext cx="7031420" cy="5846355"/>
          </a:xfrm>
          <a:prstGeom prst="rect">
            <a:avLst/>
          </a:prstGeom>
        </p:spPr>
      </p:pic>
    </p:spTree>
    <p:extLst>
      <p:ext uri="{BB962C8B-B14F-4D97-AF65-F5344CB8AC3E}">
        <p14:creationId xmlns:p14="http://schemas.microsoft.com/office/powerpoint/2010/main" val="45611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955" y="1009767"/>
            <a:ext cx="6266165" cy="4807612"/>
          </a:xfrm>
        </p:spPr>
        <p:txBody>
          <a:bodyPr>
            <a:normAutofit/>
          </a:bodyPr>
          <a:lstStyle/>
          <a:p>
            <a:br>
              <a:rPr lang="en-US" dirty="0">
                <a:solidFill>
                  <a:schemeClr val="tx2">
                    <a:lumMod val="75000"/>
                  </a:schemeClr>
                </a:solidFill>
              </a:rPr>
            </a:br>
            <a:endParaRPr lang="en-US" sz="2800" dirty="0">
              <a:solidFill>
                <a:schemeClr val="tx2">
                  <a:lumMod val="75000"/>
                </a:schemeClr>
              </a:solidFill>
              <a:latin typeface="Minion Pro"/>
              <a:cs typeface="Minion Pro"/>
            </a:endParaRPr>
          </a:p>
        </p:txBody>
      </p:sp>
      <p:pic>
        <p:nvPicPr>
          <p:cNvPr id="10" name="Picture 9"/>
          <p:cNvPicPr>
            <a:picLocks noChangeAspect="1"/>
          </p:cNvPicPr>
          <p:nvPr/>
        </p:nvPicPr>
        <p:blipFill>
          <a:blip r:embed="rId3"/>
          <a:stretch>
            <a:fillRect/>
          </a:stretch>
        </p:blipFill>
        <p:spPr>
          <a:xfrm>
            <a:off x="0" y="0"/>
            <a:ext cx="9144000" cy="465107"/>
          </a:xfrm>
          <a:prstGeom prst="rect">
            <a:avLst/>
          </a:prstGeom>
        </p:spPr>
      </p:pic>
      <p:pic>
        <p:nvPicPr>
          <p:cNvPr id="11" name="Picture 10"/>
          <p:cNvPicPr>
            <a:picLocks noChangeAspect="1"/>
          </p:cNvPicPr>
          <p:nvPr/>
        </p:nvPicPr>
        <p:blipFill>
          <a:blip r:embed="rId3"/>
          <a:stretch>
            <a:fillRect/>
          </a:stretch>
        </p:blipFill>
        <p:spPr>
          <a:xfrm>
            <a:off x="0" y="6392893"/>
            <a:ext cx="9144000" cy="465107"/>
          </a:xfrm>
          <a:prstGeom prst="rect">
            <a:avLst/>
          </a:prstGeom>
        </p:spPr>
      </p:pic>
      <p:pic>
        <p:nvPicPr>
          <p:cNvPr id="4" name="Picture 3">
            <a:extLst>
              <a:ext uri="{FF2B5EF4-FFF2-40B4-BE49-F238E27FC236}">
                <a16:creationId xmlns:a16="http://schemas.microsoft.com/office/drawing/2014/main" id="{9FF203F1-072F-BF82-5DE3-AF7C299C4525}"/>
              </a:ext>
            </a:extLst>
          </p:cNvPr>
          <p:cNvPicPr>
            <a:picLocks noChangeAspect="1"/>
          </p:cNvPicPr>
          <p:nvPr/>
        </p:nvPicPr>
        <p:blipFill>
          <a:blip r:embed="rId4"/>
          <a:stretch>
            <a:fillRect/>
          </a:stretch>
        </p:blipFill>
        <p:spPr>
          <a:xfrm>
            <a:off x="951186" y="567558"/>
            <a:ext cx="7210097" cy="5825335"/>
          </a:xfrm>
          <a:prstGeom prst="rect">
            <a:avLst/>
          </a:prstGeom>
        </p:spPr>
      </p:pic>
    </p:spTree>
    <p:extLst>
      <p:ext uri="{BB962C8B-B14F-4D97-AF65-F5344CB8AC3E}">
        <p14:creationId xmlns:p14="http://schemas.microsoft.com/office/powerpoint/2010/main" val="401740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92962" y="1643063"/>
            <a:ext cx="5284447" cy="4525962"/>
          </a:xfrm>
        </p:spPr>
        <p:txBody>
          <a:bodyPr>
            <a:normAutofit/>
          </a:bodyPr>
          <a:lstStyle/>
          <a:p>
            <a:pPr marL="0" lv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21495"/>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394704"/>
            <a:ext cx="9144000" cy="463296"/>
          </a:xfrm>
          <a:prstGeom prst="rect">
            <a:avLst/>
          </a:prstGeom>
        </p:spPr>
      </p:pic>
      <p:pic>
        <p:nvPicPr>
          <p:cNvPr id="8" name="Picture 7" descr="Grindstone logos.png">
            <a:extLst>
              <a:ext uri="{FF2B5EF4-FFF2-40B4-BE49-F238E27FC236}">
                <a16:creationId xmlns:a16="http://schemas.microsoft.com/office/drawing/2014/main" id="{594B9802-56D0-45FD-B132-7502A8D4F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648"/>
            <a:ext cx="2855366" cy="1535085"/>
          </a:xfrm>
          <a:prstGeom prst="rect">
            <a:avLst/>
          </a:prstGeom>
        </p:spPr>
      </p:pic>
      <p:pic>
        <p:nvPicPr>
          <p:cNvPr id="9" name="Picture 8">
            <a:extLst>
              <a:ext uri="{FF2B5EF4-FFF2-40B4-BE49-F238E27FC236}">
                <a16:creationId xmlns:a16="http://schemas.microsoft.com/office/drawing/2014/main" id="{D812F6CC-964E-5BFA-2C21-977FE119E1D5}"/>
              </a:ext>
            </a:extLst>
          </p:cNvPr>
          <p:cNvPicPr>
            <a:picLocks noChangeAspect="1"/>
          </p:cNvPicPr>
          <p:nvPr/>
        </p:nvPicPr>
        <p:blipFill>
          <a:blip r:embed="rId5"/>
          <a:stretch>
            <a:fillRect/>
          </a:stretch>
        </p:blipFill>
        <p:spPr>
          <a:xfrm>
            <a:off x="2986802" y="688973"/>
            <a:ext cx="4423602" cy="5577840"/>
          </a:xfrm>
          <a:prstGeom prst="rect">
            <a:avLst/>
          </a:prstGeom>
        </p:spPr>
      </p:pic>
    </p:spTree>
    <p:extLst>
      <p:ext uri="{BB962C8B-B14F-4D97-AF65-F5344CB8AC3E}">
        <p14:creationId xmlns:p14="http://schemas.microsoft.com/office/powerpoint/2010/main" val="305983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92962" y="1643063"/>
            <a:ext cx="5284447" cy="4525962"/>
          </a:xfrm>
        </p:spPr>
        <p:txBody>
          <a:bodyPr>
            <a:normAutofit/>
          </a:bodyPr>
          <a:lstStyle/>
          <a:p>
            <a:pPr marL="0" lv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21495"/>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394704"/>
            <a:ext cx="9144000" cy="463296"/>
          </a:xfrm>
          <a:prstGeom prst="rect">
            <a:avLst/>
          </a:prstGeom>
        </p:spPr>
      </p:pic>
      <p:pic>
        <p:nvPicPr>
          <p:cNvPr id="8" name="Picture 7" descr="Grindstone logos.png">
            <a:extLst>
              <a:ext uri="{FF2B5EF4-FFF2-40B4-BE49-F238E27FC236}">
                <a16:creationId xmlns:a16="http://schemas.microsoft.com/office/drawing/2014/main" id="{594B9802-56D0-45FD-B132-7502A8D4F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648"/>
            <a:ext cx="2855366" cy="1535085"/>
          </a:xfrm>
          <a:prstGeom prst="rect">
            <a:avLst/>
          </a:prstGeom>
        </p:spPr>
      </p:pic>
      <p:pic>
        <p:nvPicPr>
          <p:cNvPr id="2" name="Picture 1">
            <a:extLst>
              <a:ext uri="{FF2B5EF4-FFF2-40B4-BE49-F238E27FC236}">
                <a16:creationId xmlns:a16="http://schemas.microsoft.com/office/drawing/2014/main" id="{45106B27-A3CB-8BE3-D830-CC062AB75864}"/>
              </a:ext>
            </a:extLst>
          </p:cNvPr>
          <p:cNvPicPr>
            <a:picLocks noChangeAspect="1"/>
          </p:cNvPicPr>
          <p:nvPr/>
        </p:nvPicPr>
        <p:blipFill>
          <a:blip r:embed="rId5"/>
          <a:stretch>
            <a:fillRect/>
          </a:stretch>
        </p:blipFill>
        <p:spPr>
          <a:xfrm>
            <a:off x="2855366" y="1047750"/>
            <a:ext cx="4794250" cy="4762500"/>
          </a:xfrm>
          <a:prstGeom prst="rect">
            <a:avLst/>
          </a:prstGeom>
        </p:spPr>
      </p:pic>
    </p:spTree>
    <p:extLst>
      <p:ext uri="{BB962C8B-B14F-4D97-AF65-F5344CB8AC3E}">
        <p14:creationId xmlns:p14="http://schemas.microsoft.com/office/powerpoint/2010/main" val="141749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574704"/>
            <a:ext cx="9144000" cy="746592"/>
          </a:xfrm>
          <a:prstGeom prst="rect">
            <a:avLst/>
          </a:prstGeom>
        </p:spPr>
      </p:pic>
      <p:sp>
        <p:nvSpPr>
          <p:cNvPr id="8" name="Content Placeholder 7">
            <a:extLst>
              <a:ext uri="{FF2B5EF4-FFF2-40B4-BE49-F238E27FC236}">
                <a16:creationId xmlns:a16="http://schemas.microsoft.com/office/drawing/2014/main" id="{9A7F2622-D437-BB70-5B59-46EEA31B6168}"/>
              </a:ext>
            </a:extLst>
          </p:cNvPr>
          <p:cNvSpPr>
            <a:spLocks noGrp="1"/>
          </p:cNvSpPr>
          <p:nvPr>
            <p:ph idx="1"/>
          </p:nvPr>
        </p:nvSpPr>
        <p:spPr>
          <a:xfrm>
            <a:off x="4005408" y="572201"/>
            <a:ext cx="4729075" cy="5923965"/>
          </a:xfrm>
        </p:spPr>
        <p:txBody>
          <a:bodyPr>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C</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onservation: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Protect land to support water quality and clarity; restore wetlands and native species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L</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egacy: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Pass enjoyment of clear water lake to children, grandchildren, and future generations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E</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ducation: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Provide educational opportunities to learn about the history of the land, cranberry farming, and native plants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A</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dds value: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Maintaining water clarity has a positive impact on property values (</a:t>
            </a:r>
            <a:r>
              <a:rPr kumimoji="0" lang="en-US" sz="2000" b="0" i="0" u="none" strike="noStrike" kern="1200" cap="none" spc="0" normalizeH="0" baseline="0" noProof="0" dirty="0" err="1">
                <a:ln>
                  <a:noFill/>
                </a:ln>
                <a:solidFill>
                  <a:prstClr val="black"/>
                </a:solidFill>
                <a:effectLst/>
                <a:uLnTx/>
                <a:uFillTx/>
                <a:latin typeface="Minion Pro"/>
                <a:ea typeface="+mn-ea"/>
                <a:cs typeface="Minion Pro"/>
              </a:rPr>
              <a:t>Wold</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 and Kemp, 2019; USA Today)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R</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ecreation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(trails for walking, hiking, running, skiing, snow shoeing, picnicking)</a:t>
            </a:r>
          </a:p>
          <a:p>
            <a:pPr marL="0" indent="0">
              <a:buNone/>
            </a:pPr>
            <a:endParaRPr lang="en-US" dirty="0"/>
          </a:p>
        </p:txBody>
      </p:sp>
      <p:sp>
        <p:nvSpPr>
          <p:cNvPr id="7" name="TextBox 6">
            <a:extLst>
              <a:ext uri="{FF2B5EF4-FFF2-40B4-BE49-F238E27FC236}">
                <a16:creationId xmlns:a16="http://schemas.microsoft.com/office/drawing/2014/main" id="{B3444DFD-DED9-29C5-930F-D142E67BE07A}"/>
              </a:ext>
            </a:extLst>
          </p:cNvPr>
          <p:cNvSpPr txBox="1"/>
          <p:nvPr/>
        </p:nvSpPr>
        <p:spPr>
          <a:xfrm>
            <a:off x="793788" y="936238"/>
            <a:ext cx="2207463" cy="4832092"/>
          </a:xfrm>
          <a:prstGeom prst="rect">
            <a:avLst/>
          </a:prstGeom>
          <a:noFill/>
        </p:spPr>
        <p:txBody>
          <a:bodyPr wrap="square">
            <a:spAutoFit/>
          </a:bodyPr>
          <a:lstStyle/>
          <a:p>
            <a:endParaRPr lang="en-US" sz="4400" dirty="0">
              <a:solidFill>
                <a:schemeClr val="accent3">
                  <a:lumMod val="75000"/>
                </a:schemeClr>
              </a:solidFill>
              <a:latin typeface="Futura Condensed"/>
            </a:endParaRPr>
          </a:p>
          <a:p>
            <a:endParaRPr lang="en-US" sz="4400" dirty="0">
              <a:latin typeface="Futura Condensed"/>
            </a:endParaRPr>
          </a:p>
          <a:p>
            <a:r>
              <a:rPr lang="en-US" sz="4400" dirty="0">
                <a:latin typeface="Futura Condensed"/>
              </a:rPr>
              <a:t>VISION:</a:t>
            </a:r>
          </a:p>
          <a:p>
            <a:br>
              <a:rPr lang="en-US" sz="4400" dirty="0">
                <a:latin typeface="Futura Condensed"/>
              </a:rPr>
            </a:br>
            <a:r>
              <a:rPr lang="en-US" sz="4400" b="1" dirty="0">
                <a:latin typeface="Futura Condensed"/>
              </a:rPr>
              <a:t>CLEAR</a:t>
            </a:r>
          </a:p>
          <a:p>
            <a:endParaRPr lang="en-US" sz="4400" dirty="0">
              <a:latin typeface="Futura Condensed"/>
            </a:endParaRPr>
          </a:p>
          <a:p>
            <a:endParaRPr lang="en-US" sz="4400" dirty="0">
              <a:latin typeface="Futura Condensed"/>
            </a:endParaRPr>
          </a:p>
        </p:txBody>
      </p:sp>
      <p:pic>
        <p:nvPicPr>
          <p:cNvPr id="3" name="Picture 2">
            <a:extLst>
              <a:ext uri="{FF2B5EF4-FFF2-40B4-BE49-F238E27FC236}">
                <a16:creationId xmlns:a16="http://schemas.microsoft.com/office/drawing/2014/main" id="{8EDAF011-18D6-B99F-C95F-910069082169}"/>
              </a:ext>
            </a:extLst>
          </p:cNvPr>
          <p:cNvPicPr>
            <a:picLocks noChangeAspect="1"/>
          </p:cNvPicPr>
          <p:nvPr/>
        </p:nvPicPr>
        <p:blipFill>
          <a:blip r:embed="rId4"/>
          <a:stretch>
            <a:fillRect/>
          </a:stretch>
        </p:blipFill>
        <p:spPr>
          <a:xfrm>
            <a:off x="3548345" y="1105133"/>
            <a:ext cx="69636" cy="4717855"/>
          </a:xfrm>
          <a:prstGeom prst="rect">
            <a:avLst/>
          </a:prstGeom>
        </p:spPr>
      </p:pic>
    </p:spTree>
    <p:extLst>
      <p:ext uri="{BB962C8B-B14F-4D97-AF65-F5344CB8AC3E}">
        <p14:creationId xmlns:p14="http://schemas.microsoft.com/office/powerpoint/2010/main" val="84345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27" y="1009767"/>
            <a:ext cx="8453994" cy="4807612"/>
          </a:xfrm>
        </p:spPr>
        <p:txBody>
          <a:bodyPr>
            <a:normAutofit/>
          </a:bodyPr>
          <a:lstStyle/>
          <a:p>
            <a:endParaRPr lang="en-US" sz="6000" b="1" dirty="0">
              <a:solidFill>
                <a:schemeClr val="accent3">
                  <a:lumMod val="50000"/>
                </a:schemeClr>
              </a:solidFill>
              <a:latin typeface="Minion Pro"/>
              <a:cs typeface="Minion Pro"/>
            </a:endParaRPr>
          </a:p>
        </p:txBody>
      </p:sp>
      <p:pic>
        <p:nvPicPr>
          <p:cNvPr id="10" name="Picture 9"/>
          <p:cNvPicPr>
            <a:picLocks noChangeAspect="1"/>
          </p:cNvPicPr>
          <p:nvPr/>
        </p:nvPicPr>
        <p:blipFill>
          <a:blip r:embed="rId3"/>
          <a:stretch>
            <a:fillRect/>
          </a:stretch>
        </p:blipFill>
        <p:spPr>
          <a:xfrm>
            <a:off x="0" y="0"/>
            <a:ext cx="9144000" cy="465107"/>
          </a:xfrm>
          <a:prstGeom prst="rect">
            <a:avLst/>
          </a:prstGeom>
        </p:spPr>
      </p:pic>
      <p:pic>
        <p:nvPicPr>
          <p:cNvPr id="11" name="Picture 10"/>
          <p:cNvPicPr>
            <a:picLocks noChangeAspect="1"/>
          </p:cNvPicPr>
          <p:nvPr/>
        </p:nvPicPr>
        <p:blipFill>
          <a:blip r:embed="rId3"/>
          <a:stretch>
            <a:fillRect/>
          </a:stretch>
        </p:blipFill>
        <p:spPr>
          <a:xfrm>
            <a:off x="0" y="6392893"/>
            <a:ext cx="9144000" cy="465107"/>
          </a:xfrm>
          <a:prstGeom prst="rect">
            <a:avLst/>
          </a:prstGeom>
        </p:spPr>
      </p:pic>
      <p:pic>
        <p:nvPicPr>
          <p:cNvPr id="3" name="Picture 2" descr="A picture containing text, font, graphics, graphic design&#10;&#10;Description automatically generated">
            <a:extLst>
              <a:ext uri="{FF2B5EF4-FFF2-40B4-BE49-F238E27FC236}">
                <a16:creationId xmlns:a16="http://schemas.microsoft.com/office/drawing/2014/main" id="{AC727C7B-3423-415E-01EA-A150DBC659BF}"/>
              </a:ext>
            </a:extLst>
          </p:cNvPr>
          <p:cNvPicPr>
            <a:picLocks noChangeAspect="1"/>
          </p:cNvPicPr>
          <p:nvPr/>
        </p:nvPicPr>
        <p:blipFill>
          <a:blip r:embed="rId4"/>
          <a:stretch>
            <a:fillRect/>
          </a:stretch>
        </p:blipFill>
        <p:spPr>
          <a:xfrm>
            <a:off x="2118511" y="1603512"/>
            <a:ext cx="4954951" cy="3620338"/>
          </a:xfrm>
          <a:prstGeom prst="rect">
            <a:avLst/>
          </a:prstGeom>
        </p:spPr>
      </p:pic>
    </p:spTree>
    <p:extLst>
      <p:ext uri="{BB962C8B-B14F-4D97-AF65-F5344CB8AC3E}">
        <p14:creationId xmlns:p14="http://schemas.microsoft.com/office/powerpoint/2010/main" val="12258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2030</TotalTime>
  <Words>524</Words>
  <Application>Microsoft Office PowerPoint</Application>
  <PresentationFormat>On-screen Show (4:3)</PresentationFormat>
  <Paragraphs>79</Paragraphs>
  <Slides>17</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AcuminVariableConcept</vt:lpstr>
      <vt:lpstr>Arial</vt:lpstr>
      <vt:lpstr>Calibri</vt:lpstr>
      <vt:lpstr>Century Gothic</vt:lpstr>
      <vt:lpstr>Futura Condensed</vt:lpstr>
      <vt:lpstr>Minion Pro</vt:lpstr>
      <vt:lpstr>Times New Roman</vt:lpstr>
      <vt:lpstr>Office Theme</vt:lpstr>
      <vt:lpstr>1_Office Theme</vt:lpstr>
      <vt:lpstr>Acrobat Document</vt:lpstr>
      <vt:lpstr>PowerPoint Presentation</vt:lpstr>
      <vt:lpstr> </vt:lpstr>
      <vt:lpstr>The Foundation’s accomplishments are due to YOU ~ OUR DONORS THANK YOU!</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Conservation Easement - Property Management Plan</vt:lpstr>
      <vt:lpstr>PowerPoint Presentation</vt:lpstr>
      <vt:lpstr>PowerPoint Presentation</vt:lpstr>
      <vt:lpstr>PowerPoint Presentation</vt:lpstr>
      <vt:lpstr>PowerPoint Presentation</vt:lpstr>
      <vt:lpstr>NEXT STEPS</vt:lpstr>
    </vt:vector>
  </TitlesOfParts>
  <Company>JMurphy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Sondreal</dc:creator>
  <cp:lastModifiedBy>Donna Carlson</cp:lastModifiedBy>
  <cp:revision>110</cp:revision>
  <cp:lastPrinted>2020-07-18T01:34:28Z</cp:lastPrinted>
  <dcterms:created xsi:type="dcterms:W3CDTF">2019-07-03T16:36:45Z</dcterms:created>
  <dcterms:modified xsi:type="dcterms:W3CDTF">2023-07-08T01:35:53Z</dcterms:modified>
</cp:coreProperties>
</file>