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327" r:id="rId4"/>
    <p:sldId id="328" r:id="rId5"/>
    <p:sldId id="329" r:id="rId6"/>
    <p:sldId id="330" r:id="rId7"/>
    <p:sldId id="298" r:id="rId8"/>
    <p:sldId id="299" r:id="rId9"/>
    <p:sldId id="326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22" r:id="rId26"/>
    <p:sldId id="268" r:id="rId27"/>
    <p:sldId id="324" r:id="rId28"/>
    <p:sldId id="325" r:id="rId29"/>
    <p:sldId id="259" r:id="rId30"/>
    <p:sldId id="260" r:id="rId31"/>
    <p:sldId id="262" r:id="rId32"/>
    <p:sldId id="257" r:id="rId33"/>
    <p:sldId id="358" r:id="rId34"/>
    <p:sldId id="359" r:id="rId35"/>
    <p:sldId id="348" r:id="rId36"/>
    <p:sldId id="349" r:id="rId37"/>
    <p:sldId id="352" r:id="rId38"/>
    <p:sldId id="354" r:id="rId39"/>
    <p:sldId id="350" r:id="rId40"/>
    <p:sldId id="355" r:id="rId41"/>
    <p:sldId id="357" r:id="rId42"/>
    <p:sldId id="356" r:id="rId43"/>
    <p:sldId id="306" r:id="rId44"/>
    <p:sldId id="307" r:id="rId45"/>
    <p:sldId id="278" r:id="rId46"/>
    <p:sldId id="323" r:id="rId4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7E2734-A50D-4E9B-B14D-0B3CFF1E6D66}">
          <p14:sldIdLst>
            <p14:sldId id="256"/>
            <p14:sldId id="258"/>
            <p14:sldId id="327"/>
            <p14:sldId id="328"/>
            <p14:sldId id="329"/>
            <p14:sldId id="330"/>
            <p14:sldId id="298"/>
            <p14:sldId id="299"/>
            <p14:sldId id="326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22"/>
            <p14:sldId id="268"/>
            <p14:sldId id="324"/>
            <p14:sldId id="325"/>
            <p14:sldId id="259"/>
            <p14:sldId id="260"/>
            <p14:sldId id="262"/>
            <p14:sldId id="257"/>
            <p14:sldId id="358"/>
            <p14:sldId id="359"/>
            <p14:sldId id="348"/>
            <p14:sldId id="349"/>
            <p14:sldId id="352"/>
            <p14:sldId id="354"/>
            <p14:sldId id="350"/>
            <p14:sldId id="355"/>
            <p14:sldId id="357"/>
            <p14:sldId id="356"/>
            <p14:sldId id="306"/>
            <p14:sldId id="307"/>
            <p14:sldId id="278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arlson" initials="DC" lastIdx="1" clrIdx="0">
    <p:extLst>
      <p:ext uri="{19B8F6BF-5375-455C-9EA6-DF929625EA0E}">
        <p15:presenceInfo xmlns:p15="http://schemas.microsoft.com/office/powerpoint/2012/main" userId="73fc65458ed4b921" providerId="Windows Live"/>
      </p:ext>
    </p:extLst>
  </p:cmAuthor>
  <p:cmAuthor id="2" name="Cheryl Contant" initials="CC" lastIdx="2" clrIdx="1">
    <p:extLst>
      <p:ext uri="{19B8F6BF-5375-455C-9EA6-DF929625EA0E}">
        <p15:presenceInfo xmlns:p15="http://schemas.microsoft.com/office/powerpoint/2012/main" userId="1e211eb6f06b71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72200" autoAdjust="0"/>
  </p:normalViewPr>
  <p:slideViewPr>
    <p:cSldViewPr snapToGrid="0">
      <p:cViewPr varScale="1">
        <p:scale>
          <a:sx n="48" d="100"/>
          <a:sy n="48" d="100"/>
        </p:scale>
        <p:origin x="13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B35A03B-3747-46A2-B3CC-927154FEB5D9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0BD8757-788E-4F9A-A94F-E30DA05D2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5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8757-788E-4F9A-A94F-E30DA05D2B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17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8757-788E-4F9A-A94F-E30DA05D2B4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80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8757-788E-4F9A-A94F-E30DA05D2B4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5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8757-788E-4F9A-A94F-E30DA05D2B4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3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8757-788E-4F9A-A94F-E30DA05D2B4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8757-788E-4F9A-A94F-E30DA05D2B4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9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8757-788E-4F9A-A94F-E30DA05D2B4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9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8757-788E-4F9A-A94F-E30DA05D2B4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7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8757-788E-4F9A-A94F-E30DA05D2B4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1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8757-788E-4F9A-A94F-E30DA05D2B4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8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8757-788E-4F9A-A94F-E30DA05D2B4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55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8757-788E-4F9A-A94F-E30DA05D2B4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7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DF988-68FF-414D-86D6-A9A45CB1B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43081-EFE8-474D-84F4-F6DE88B93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BCC96-6F66-408E-8A55-5B4CFC68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5399-9154-4068-B887-DDE26672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61ED2-9F4E-41D6-8658-5DF7073A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3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D7DB-2CB6-4DAF-BEF3-AEC3D770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B0477-A7A3-4586-96C9-59306E681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3D260-B63D-407F-86FA-BFD634E8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AAAC7-A82C-44AD-B65F-C353063B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8E80E-B183-41F2-99FA-235A7B6A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9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3135D-E694-4F6D-94B5-3C3538AA6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6F9A5-5685-404F-9476-88DC5E54B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915CB-17CA-4CBC-A650-0A255002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DE0-24D5-4CFA-BCB8-85B5D591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CBB39-4BB5-4B8F-AC86-5EA4E1BE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4769-AD6C-4CCC-9721-3F8EB917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1C7DA-B108-421D-AF0A-17C50E57C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553A3-EE9D-468F-9F89-DA7E183C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D45BE-8B26-40C1-8033-7F789049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1877C-2A7B-4EAE-B910-4DB04599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6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2921-ACAA-4A05-9438-31ADC2FC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061F9-47CE-464B-AD40-C2507E33D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A7315-D5B4-42CE-8442-1594BF7B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76D1E-CFC7-4654-86DF-35AF9ACC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78D8-5894-49FD-A1FE-6A8FDFDE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3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5EC8-E182-4503-8DB3-3E215C47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122E-3A2F-4DDA-96A2-248FB7A35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CE437-1EB2-4015-A2CF-AB6851A64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433BA-8C4A-47F9-B0D3-74F04B9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D11DE-8ADC-46D4-9E03-B53D4E0E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DAC7D-1514-4888-8E8D-97B2C088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9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06036-3BBB-4D45-8DAC-B10228ED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FEBE-ED9B-4308-AFCC-4D2825713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1E765-B30B-4237-8F41-5303044A0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3CA89-66AA-4CCF-B767-1A2EC3D42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67C42-FAF7-466A-BE0E-96C9C25C3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7AD99-DB9B-4700-BF91-F6F5364B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9BD2C-1B6E-4DA8-8CC9-339A855B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A3CAD-BDD2-4134-B492-91D6F702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0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142B-ACFD-48E4-A0C2-A6B2A18F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6F6C0-4818-41FA-8533-1ECE142B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55244-76DD-45DE-9F64-4ED62B2A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ED816-8134-4BEA-A051-661CCB0F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1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60FC0-46BF-452C-874A-9D3B4A95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F488F-69D3-4D62-9FF5-5B01D681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173C4-4287-4123-9F19-83E898E6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1884-E417-4E56-B361-C0038E30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77E45-2E07-42C5-B63A-EAB6CB7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B6171-337A-4C07-8D1A-FDEACDF47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AB615-C2BE-4D8C-8973-B1DB9497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74EDE-EB69-498A-A88A-8DF7F8F6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ED365-9266-4473-AA90-E44C4B0A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8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1FF3-C121-464A-8ED8-36304EEA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32ED92-9DBB-43B9-AE75-A1BA4004A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EB40E-62BE-41AF-A55D-40329AAD4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B8966-5265-4E5E-A278-E2088AD1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B8E2D-FC2E-4767-90B5-CDD35487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FF052-A1A4-46C4-807B-7D837F3D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76950-5EBC-428F-9F8D-0C565ED3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26B43-7A8A-4668-9AA6-7B365BA2E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E4093-13E9-40C1-A09D-601DCDC71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B057-5443-41DE-9BDC-99E3D764F0D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A3C92-988D-4E3D-95BC-12665680D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25C1-F46A-4A4A-B589-4F95ADA7F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8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clipart.org/detail/100207/fwd__bubble_hand_drawn-by-rejon-177666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hyperlink" Target="https://grindstonelake.org/grindstone-lake-logo-wear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s://stores.inksoft.com/grindstonelake" TargetMode="External"/><Relationship Id="rId9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indstonelake.org/contact-u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58761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32610" y="1122363"/>
            <a:ext cx="7934864" cy="4135437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Grindstone Lake Association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2023 Annual Meeting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July 8, 2023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5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359B-36D7-F8B0-D8FD-F1DED6676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4395"/>
            <a:ext cx="9144000" cy="23876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Comprehensive Lake Management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9D4EF-7471-0AC5-48B7-7FAC3C3E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9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indstone Lake Enhanced Wall Map - Mapping Specialists Limited">
            <a:extLst>
              <a:ext uri="{FF2B5EF4-FFF2-40B4-BE49-F238E27FC236}">
                <a16:creationId xmlns:a16="http://schemas.microsoft.com/office/drawing/2014/main" id="{B17B4224-3258-0F98-2878-2BFDD144C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9" b="23712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7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30" y="1009837"/>
            <a:ext cx="5019074" cy="11064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Purposes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658F80-92AF-46A2-9441-13D3AE248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93" y="2323418"/>
            <a:ext cx="5019073" cy="176993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Assess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Grindstone Lake’s condition and quality to protect and inform future management of the lake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A64AB52-BE06-23F3-2B09-B0ACF769A9F9}"/>
              </a:ext>
            </a:extLst>
          </p:cNvPr>
          <p:cNvSpPr txBox="1">
            <a:spLocks/>
          </p:cNvSpPr>
          <p:nvPr/>
        </p:nvSpPr>
        <p:spPr>
          <a:xfrm>
            <a:off x="489097" y="4607423"/>
            <a:ext cx="5019073" cy="1769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tx2"/>
                </a:solidFill>
              </a:rPr>
              <a:t>Access</a:t>
            </a:r>
            <a:r>
              <a:rPr lang="en-US" sz="3200" dirty="0"/>
              <a:t> Lake Management Implementation Funds from DNR</a:t>
            </a:r>
          </a:p>
        </p:txBody>
      </p:sp>
    </p:spTree>
    <p:extLst>
      <p:ext uri="{BB962C8B-B14F-4D97-AF65-F5344CB8AC3E}">
        <p14:creationId xmlns:p14="http://schemas.microsoft.com/office/powerpoint/2010/main" val="262151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793" y="0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Comprehensive Lake Management Plan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658F80-92AF-46A2-9441-13D3AE24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Preparation Timeline 2021-2023</a:t>
            </a:r>
          </a:p>
          <a:p>
            <a:pPr lvl="1"/>
            <a:r>
              <a:rPr lang="en-US" sz="3200" dirty="0"/>
              <a:t>Current Status: under review by DNR for final approval</a:t>
            </a:r>
          </a:p>
          <a:p>
            <a:pPr lvl="1"/>
            <a:r>
              <a:rPr lang="en-US" sz="3200" dirty="0"/>
              <a:t>Review plan at GLA website: grindstonelake.org</a:t>
            </a:r>
          </a:p>
          <a:p>
            <a:r>
              <a:rPr lang="en-US" sz="3600" b="1" dirty="0"/>
              <a:t>10-Year Planning and Implementation Document</a:t>
            </a:r>
          </a:p>
          <a:p>
            <a:pPr lvl="1"/>
            <a:r>
              <a:rPr lang="en-US" sz="3200" dirty="0"/>
              <a:t>Identifies threats, problems, causes</a:t>
            </a:r>
          </a:p>
          <a:p>
            <a:pPr lvl="1"/>
            <a:r>
              <a:rPr lang="en-US" sz="3200" dirty="0"/>
              <a:t>Incorporates community and its goals</a:t>
            </a:r>
          </a:p>
          <a:p>
            <a:pPr lvl="1"/>
            <a:r>
              <a:rPr lang="en-US" sz="3200" dirty="0"/>
              <a:t>Develops implementation strategies schedule</a:t>
            </a:r>
          </a:p>
          <a:p>
            <a:pPr lvl="1"/>
            <a:r>
              <a:rPr lang="en-US" sz="3200" dirty="0"/>
              <a:t>Updated regularly </a:t>
            </a:r>
          </a:p>
        </p:txBody>
      </p:sp>
    </p:spTree>
    <p:extLst>
      <p:ext uri="{BB962C8B-B14F-4D97-AF65-F5344CB8AC3E}">
        <p14:creationId xmlns:p14="http://schemas.microsoft.com/office/powerpoint/2010/main" val="81771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49099B-82B2-CB18-21CF-73449B2F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14" y="602673"/>
            <a:ext cx="4498254" cy="3564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4266870"/>
            <a:ext cx="4844523" cy="178036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658F80-92AF-46A2-9441-13D3AE248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846" y="1275050"/>
            <a:ext cx="5389017" cy="45039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Plan Scope</a:t>
            </a:r>
          </a:p>
          <a:p>
            <a:pPr lvl="1"/>
            <a:r>
              <a:rPr lang="en-US" sz="3600" dirty="0"/>
              <a:t>Grindstone Lake</a:t>
            </a:r>
          </a:p>
          <a:p>
            <a:pPr lvl="1"/>
            <a:r>
              <a:rPr lang="en-US" sz="3600" dirty="0"/>
              <a:t>Tributaries</a:t>
            </a:r>
          </a:p>
          <a:p>
            <a:pPr lvl="1"/>
            <a:r>
              <a:rPr lang="en-US" sz="3600" dirty="0"/>
              <a:t>Shoreline and shoreland</a:t>
            </a:r>
          </a:p>
          <a:p>
            <a:pPr lvl="1"/>
            <a:r>
              <a:rPr lang="en-US" sz="3600" dirty="0"/>
              <a:t>Watershed</a:t>
            </a:r>
          </a:p>
          <a:p>
            <a:pPr lvl="1"/>
            <a:r>
              <a:rPr lang="en-US" sz="3600" dirty="0"/>
              <a:t>Lake residents and visitors</a:t>
            </a:r>
          </a:p>
        </p:txBody>
      </p:sp>
    </p:spTree>
    <p:extLst>
      <p:ext uri="{BB962C8B-B14F-4D97-AF65-F5344CB8AC3E}">
        <p14:creationId xmlns:p14="http://schemas.microsoft.com/office/powerpoint/2010/main" val="183945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1647561"/>
            <a:ext cx="10515595" cy="714165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Lake Citizen-Professional Collaboration</a:t>
            </a:r>
          </a:p>
        </p:txBody>
      </p:sp>
      <p:pic>
        <p:nvPicPr>
          <p:cNvPr id="1026" name="Picture 2" descr="Five MHS alum graduate UW-Eau Claire - Merrill Foto News">
            <a:extLst>
              <a:ext uri="{FF2B5EF4-FFF2-40B4-BE49-F238E27FC236}">
                <a16:creationId xmlns:a16="http://schemas.microsoft.com/office/drawing/2014/main" id="{4CEBCC4F-47F5-ECD7-C117-A8002FCB3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8833" y="-18414"/>
            <a:ext cx="1652987" cy="147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squares with text&#10;&#10;Description automatically generated">
            <a:extLst>
              <a:ext uri="{FF2B5EF4-FFF2-40B4-BE49-F238E27FC236}">
                <a16:creationId xmlns:a16="http://schemas.microsoft.com/office/drawing/2014/main" id="{82E9DBBC-86B6-97E6-81F3-A6D25FD03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0" r="11651"/>
          <a:stretch/>
        </p:blipFill>
        <p:spPr>
          <a:xfrm>
            <a:off x="2593534" y="3715"/>
            <a:ext cx="1477284" cy="1383799"/>
          </a:xfrm>
          <a:prstGeom prst="rect">
            <a:avLst/>
          </a:prstGeom>
        </p:spPr>
      </p:pic>
      <p:pic>
        <p:nvPicPr>
          <p:cNvPr id="2050" name="Picture 2" descr="Wisconsin Recycling Markets Directory - UW-Green Bay">
            <a:extLst>
              <a:ext uri="{FF2B5EF4-FFF2-40B4-BE49-F238E27FC236}">
                <a16:creationId xmlns:a16="http://schemas.microsoft.com/office/drawing/2014/main" id="{DF4B1133-476F-DD67-228F-FF3A26DC7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r="7972" b="-1"/>
          <a:stretch/>
        </p:blipFill>
        <p:spPr bwMode="auto">
          <a:xfrm>
            <a:off x="4975501" y="179966"/>
            <a:ext cx="1491834" cy="116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diagram of the company's integrity&#10;&#10;Description automatically generated">
            <a:extLst>
              <a:ext uri="{FF2B5EF4-FFF2-40B4-BE49-F238E27FC236}">
                <a16:creationId xmlns:a16="http://schemas.microsoft.com/office/drawing/2014/main" id="{DC02403E-7B8B-5AF9-5174-43EF82851D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81" r="12006" b="2"/>
          <a:stretch/>
        </p:blipFill>
        <p:spPr>
          <a:xfrm>
            <a:off x="7372019" y="130441"/>
            <a:ext cx="1532168" cy="1211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1FD28E-7854-3421-D399-76399F0C39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405" r="2" b="2"/>
          <a:stretch/>
        </p:blipFill>
        <p:spPr>
          <a:xfrm>
            <a:off x="9376345" y="149904"/>
            <a:ext cx="2254591" cy="119199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658F80-92AF-46A2-9441-13D3AE248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8" y="2513645"/>
            <a:ext cx="11960351" cy="4706400"/>
          </a:xfrm>
        </p:spPr>
        <p:txBody>
          <a:bodyPr>
            <a:normAutofit/>
          </a:bodyPr>
          <a:lstStyle/>
          <a:p>
            <a:pPr lvl="1"/>
            <a:r>
              <a:rPr lang="en-US" sz="2600" b="1" dirty="0"/>
              <a:t>$25,000 DNR grant (67% of costs)</a:t>
            </a:r>
          </a:p>
          <a:p>
            <a:pPr lvl="2"/>
            <a:r>
              <a:rPr lang="en-US" sz="2600" dirty="0"/>
              <a:t>Fund Professional Services</a:t>
            </a:r>
          </a:p>
          <a:p>
            <a:pPr lvl="3"/>
            <a:r>
              <a:rPr lang="en-US" sz="2600" b="1" i="1" dirty="0"/>
              <a:t>Plan Management and Development </a:t>
            </a:r>
            <a:r>
              <a:rPr lang="en-US" sz="2600" b="1" dirty="0"/>
              <a:t>(Harmony Environmental)</a:t>
            </a:r>
          </a:p>
          <a:p>
            <a:pPr lvl="3"/>
            <a:r>
              <a:rPr lang="en-US" sz="2600" b="1" i="1" dirty="0"/>
              <a:t>New and Archival Data Collection </a:t>
            </a:r>
            <a:r>
              <a:rPr lang="en-US" sz="2600" b="1" dirty="0"/>
              <a:t>(Ecological Integrity Services)</a:t>
            </a:r>
            <a:r>
              <a:rPr lang="en-US" sz="2600" dirty="0"/>
              <a:t>          Water chemistry; fisheries; aquatic plant survey (native and invasive); watershed, hydrology, and land use;  lakeshore/riparian habitat, </a:t>
            </a:r>
            <a:r>
              <a:rPr lang="en-US" sz="2600" b="1" dirty="0"/>
              <a:t>and MORE</a:t>
            </a:r>
            <a:r>
              <a:rPr lang="en-US" sz="2600" dirty="0"/>
              <a:t>…</a:t>
            </a:r>
            <a:endParaRPr lang="en-US" sz="2600" b="1" dirty="0"/>
          </a:p>
          <a:p>
            <a:pPr lvl="1"/>
            <a:r>
              <a:rPr lang="en-US" sz="2600" b="1" dirty="0"/>
              <a:t>Volunteer and in-kind services and contributions (33% of costs)</a:t>
            </a:r>
          </a:p>
          <a:p>
            <a:pPr lvl="3"/>
            <a:r>
              <a:rPr lang="en-US" sz="2600" dirty="0"/>
              <a:t>Electronic survey of lake home-owners conducted by University of Wisconsin </a:t>
            </a:r>
            <a:r>
              <a:rPr lang="en-US" sz="2600" dirty="0" err="1"/>
              <a:t>Eau</a:t>
            </a:r>
            <a:r>
              <a:rPr lang="en-US" sz="2600" dirty="0"/>
              <a:t> Claire and GLF board members</a:t>
            </a:r>
          </a:p>
          <a:p>
            <a:pPr lvl="3"/>
            <a:r>
              <a:rPr lang="en-US" sz="2600" dirty="0"/>
              <a:t>Hours served during committee meetings</a:t>
            </a:r>
          </a:p>
          <a:p>
            <a:pPr marL="914400" lvl="2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2589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2FF72-B40B-BB20-83AE-9972CC9F5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95" y="0"/>
            <a:ext cx="6480406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176DE-7AC6-6220-E80B-DDA3F1482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0793" cy="1352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24646-563D-F3F9-F1FE-ADC328FB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34" y="155288"/>
            <a:ext cx="10979046" cy="1325563"/>
          </a:xfrm>
        </p:spPr>
        <p:txBody>
          <a:bodyPr>
            <a:normAutofit fontScale="90000"/>
          </a:bodyPr>
          <a:lstStyle/>
          <a:p>
            <a:r>
              <a:rPr lang="en-US" sz="49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Lake Management Plan Goals </a:t>
            </a:r>
            <a:b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5262F-BDDF-838A-7C30-FBEACDC1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56" y="1636138"/>
            <a:ext cx="10979045" cy="5221861"/>
          </a:xfrm>
        </p:spPr>
        <p:txBody>
          <a:bodyPr>
            <a:normAutofit lnSpcReduction="10000"/>
          </a:bodyPr>
          <a:lstStyle/>
          <a:p>
            <a:pPr marL="742950" marR="0" lvl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Preserve excellent lake water quality </a:t>
            </a:r>
          </a:p>
          <a:p>
            <a:pPr marL="742950" marR="0" lvl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 the introduction of aquatic invasive species (AIS)</a:t>
            </a:r>
          </a:p>
          <a:p>
            <a:pPr marL="742950" marR="0" lvl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 rapidly to new introductions of AIS and reduce the impacts of established AIS </a:t>
            </a:r>
          </a:p>
          <a:p>
            <a:pPr marL="742950" marR="0" lvl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 healthy and diverse fishery as guided by the Grindstone Lake Fishery Management Plan </a:t>
            </a:r>
          </a:p>
          <a:p>
            <a:pPr marL="742950" marR="0" lvl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healthy native aquatic plant communities </a:t>
            </a:r>
          </a:p>
          <a:p>
            <a:pPr marL="742950" marR="0" lvl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the efforts of the Grindstone Lake Association with an engaged lake community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248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176DE-7AC6-6220-E80B-DDA3F1482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0793" cy="1352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24646-563D-F3F9-F1FE-ADC328FB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34" y="155288"/>
            <a:ext cx="10979046" cy="1325563"/>
          </a:xfrm>
        </p:spPr>
        <p:txBody>
          <a:bodyPr>
            <a:normAutofit fontScale="90000"/>
          </a:bodyPr>
          <a:lstStyle/>
          <a:p>
            <a:r>
              <a:rPr lang="en-US" sz="49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Lake Management Plan Goals </a:t>
            </a:r>
            <a:b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E3024-6B0E-A669-6810-4F6E91A55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39" y="1488727"/>
            <a:ext cx="10779035" cy="52139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1E64CB-7204-0AA4-F21E-8073C8D5A83C}"/>
              </a:ext>
            </a:extLst>
          </p:cNvPr>
          <p:cNvSpPr/>
          <p:nvPr/>
        </p:nvSpPr>
        <p:spPr>
          <a:xfrm>
            <a:off x="466639" y="3840480"/>
            <a:ext cx="9530801" cy="246278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7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176DE-7AC6-6220-E80B-DDA3F1482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0793" cy="1352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24646-563D-F3F9-F1FE-ADC328FB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34" y="155288"/>
            <a:ext cx="10979046" cy="1325563"/>
          </a:xfrm>
        </p:spPr>
        <p:txBody>
          <a:bodyPr>
            <a:normAutofit fontScale="90000"/>
          </a:bodyPr>
          <a:lstStyle/>
          <a:p>
            <a:r>
              <a:rPr lang="en-US" sz="49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Lake Management Plan Goals </a:t>
            </a:r>
            <a:b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E2EF2-E64D-BE2A-EEFD-8791BD3F0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68" y="1352203"/>
            <a:ext cx="9936480" cy="54782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001836-E45E-0CB6-5AAF-CF40B9F27A06}"/>
              </a:ext>
            </a:extLst>
          </p:cNvPr>
          <p:cNvSpPr txBox="1"/>
          <p:nvPr/>
        </p:nvSpPr>
        <p:spPr>
          <a:xfrm>
            <a:off x="2865120" y="1335696"/>
            <a:ext cx="70519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Grindstone Lake Trophic State Index 1995-2021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B7525-93F4-C686-0AD8-6B4C2761444D}"/>
              </a:ext>
            </a:extLst>
          </p:cNvPr>
          <p:cNvSpPr txBox="1"/>
          <p:nvPr/>
        </p:nvSpPr>
        <p:spPr>
          <a:xfrm>
            <a:off x="2218944" y="6273892"/>
            <a:ext cx="88087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Total Phosphorus TSI </a:t>
            </a:r>
            <a:r>
              <a:rPr lang="en-US" sz="2000" dirty="0"/>
              <a:t>	   </a:t>
            </a:r>
            <a:r>
              <a:rPr lang="en-US" sz="2000" b="1" dirty="0"/>
              <a:t>Chlorophyll-a TSI</a:t>
            </a:r>
            <a:r>
              <a:rPr lang="en-US" sz="2000" dirty="0"/>
              <a:t>	</a:t>
            </a:r>
            <a:r>
              <a:rPr lang="en-US" sz="2000" b="1" dirty="0"/>
              <a:t>Secchi TSI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A178BD-713F-8C7D-60C6-8E9B699BF0CE}"/>
              </a:ext>
            </a:extLst>
          </p:cNvPr>
          <p:cNvCxnSpPr>
            <a:cxnSpLocks/>
          </p:cNvCxnSpPr>
          <p:nvPr/>
        </p:nvCxnSpPr>
        <p:spPr>
          <a:xfrm>
            <a:off x="4693920" y="6473947"/>
            <a:ext cx="4023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11E7C6-9EB4-A017-EE69-786512D00859}"/>
              </a:ext>
            </a:extLst>
          </p:cNvPr>
          <p:cNvCxnSpPr>
            <a:cxnSpLocks/>
          </p:cNvCxnSpPr>
          <p:nvPr/>
        </p:nvCxnSpPr>
        <p:spPr>
          <a:xfrm>
            <a:off x="7138416" y="6480038"/>
            <a:ext cx="4023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E673B7-328C-5E42-E5EB-22DFF039BF5F}"/>
              </a:ext>
            </a:extLst>
          </p:cNvPr>
          <p:cNvCxnSpPr>
            <a:cxnSpLocks/>
          </p:cNvCxnSpPr>
          <p:nvPr/>
        </p:nvCxnSpPr>
        <p:spPr>
          <a:xfrm>
            <a:off x="8894064" y="6473947"/>
            <a:ext cx="40233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697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24646-563D-F3F9-F1FE-ADC328FB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/>
              <a:t>Comprehensive Lake Management</a:t>
            </a:r>
            <a:br>
              <a:rPr lang="en-US" sz="4100" b="1" dirty="0"/>
            </a:br>
            <a:endParaRPr lang="en-US" sz="41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01020-88F8-781B-6F3F-9680EAAFA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1" r="547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0A63B-D035-31A1-855D-DA9FFF75335B}"/>
              </a:ext>
            </a:extLst>
          </p:cNvPr>
          <p:cNvSpPr txBox="1"/>
          <p:nvPr/>
        </p:nvSpPr>
        <p:spPr>
          <a:xfrm>
            <a:off x="6513788" y="1918769"/>
            <a:ext cx="5519716" cy="4159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The Comprehensive Lake Management Plan for Grindstone Lake provides a blueprint for preserving lake water quality and native habitats, preventing introduction of invasive species, and supporting long-term ecological health….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/>
              <a:t>…Now our lake and our community need your help…</a:t>
            </a:r>
          </a:p>
        </p:txBody>
      </p:sp>
    </p:spTree>
    <p:extLst>
      <p:ext uri="{BB962C8B-B14F-4D97-AF65-F5344CB8AC3E}">
        <p14:creationId xmlns:p14="http://schemas.microsoft.com/office/powerpoint/2010/main" val="201542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8736" y="653935"/>
            <a:ext cx="3142209" cy="5153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1397000" y="1415325"/>
            <a:ext cx="104300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Welcome and Updates – Donna Carlson</a:t>
            </a:r>
          </a:p>
          <a:p>
            <a:r>
              <a:rPr lang="en-US" sz="2400" dirty="0"/>
              <a:t>	Financial – Mike Warden</a:t>
            </a:r>
          </a:p>
          <a:p>
            <a:r>
              <a:rPr lang="en-US" sz="2400" dirty="0"/>
              <a:t>	Clean Water, Clean Boats – Rich Post and Melanie Schreiber, CBCW	</a:t>
            </a:r>
          </a:p>
          <a:p>
            <a:r>
              <a:rPr lang="en-US" sz="2400" dirty="0"/>
              <a:t>	Lake Management Plan – Karen Mumford</a:t>
            </a:r>
          </a:p>
          <a:p>
            <a:r>
              <a:rPr lang="en-US" sz="2400" dirty="0"/>
              <a:t>	Committees – Cheryl Contant</a:t>
            </a:r>
          </a:p>
          <a:p>
            <a:r>
              <a:rPr lang="en-US" sz="2400" dirty="0"/>
              <a:t>	Neighborhoods – Donna Carlson</a:t>
            </a:r>
          </a:p>
          <a:p>
            <a:r>
              <a:rPr lang="en-US" sz="2400" dirty="0"/>
              <a:t>	Emerging Issues – Karen Mumford and Cheryl Contant</a:t>
            </a:r>
          </a:p>
          <a:p>
            <a:r>
              <a:rPr lang="en-US" sz="2400" dirty="0"/>
              <a:t>	Grindstone Lake Association Governance – Donna Carlson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Grindstone Lake Foundation – Cindy Parker, Mike Warden</a:t>
            </a:r>
          </a:p>
          <a:p>
            <a:endParaRPr lang="en-US" sz="2400" dirty="0"/>
          </a:p>
          <a:p>
            <a:r>
              <a:rPr lang="en-US" sz="2400" dirty="0"/>
              <a:t>Guest Speaker – Eric Lundberg,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President of Environmental Sentry Protection.  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I-LIDS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3783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359B-36D7-F8B0-D8FD-F1DED6676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Lake Management Plan Implementation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Committees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9D4EF-7471-0AC5-48B7-7FAC3C3E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45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FA682-165F-9E4B-FAE5-AE3945CD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0"/>
            <a:ext cx="12230793" cy="1352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F9979-11EC-3AF6-BDAC-0BA1074C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42849"/>
            <a:ext cx="10515600" cy="6665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Proposed Committee Structure for GLA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D23CC-8087-847A-32C6-EAB803093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1555804"/>
            <a:ext cx="11767278" cy="4789779"/>
          </a:xfrm>
        </p:spPr>
        <p:txBody>
          <a:bodyPr>
            <a:noAutofit/>
          </a:bodyPr>
          <a:lstStyle/>
          <a:p>
            <a:pPr marL="465138" marR="0" lvl="0" indent="-4651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Aquatic Invasive Species (AIS)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both plants and animals, includes CBCW, citizen monitoring, rapid response to new introductions </a:t>
            </a:r>
          </a:p>
          <a:p>
            <a:pPr marL="465138" marR="0" lvl="0" indent="-4651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Fishery and Habitat (F&amp;H)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coordinating with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WiDNR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working with shoreline and shoreland protection</a:t>
            </a:r>
          </a:p>
          <a:p>
            <a:pPr marL="465138" marR="0" lvl="0" indent="-4651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Shoreline and Shoreland Protection and Restoration (SSPR)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Healthy Lakes grant program and technical assistance on shoreland plantings, rain gardens, fertilizer and pesticide prevention</a:t>
            </a:r>
          </a:p>
        </p:txBody>
      </p:sp>
    </p:spTree>
    <p:extLst>
      <p:ext uri="{BB962C8B-B14F-4D97-AF65-F5344CB8AC3E}">
        <p14:creationId xmlns:p14="http://schemas.microsoft.com/office/powerpoint/2010/main" val="2655994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D23CC-8087-847A-32C6-EAB803093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1555804"/>
            <a:ext cx="11767278" cy="4789779"/>
          </a:xfrm>
        </p:spPr>
        <p:txBody>
          <a:bodyPr>
            <a:noAutofit/>
          </a:bodyPr>
          <a:lstStyle/>
          <a:p>
            <a:pPr marL="465138" marR="0" lvl="0" indent="-465138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Grants (GR)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application and grant administration</a:t>
            </a:r>
          </a:p>
          <a:p>
            <a:pPr marL="465138" marR="0" lvl="0" indent="-465138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Quality (WQ)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citizen-based monitoring, coordinating with LCO Conservation Dept, and watershed land use planning</a:t>
            </a:r>
          </a:p>
          <a:p>
            <a:pPr marL="465138" marR="0" lvl="0" indent="-465138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a Grindstone Lake Community (BGLC)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developing educational materials for visitors, landowners, new residents; coordinating with neighborhoods, increasing membership and community outreach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9A6DA-CE36-45BB-F4D1-4BDDB7A66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0"/>
            <a:ext cx="12230793" cy="13522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46FC591-AFDF-C7C2-ED97-14391BA9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42849"/>
            <a:ext cx="10515600" cy="6665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Proposed Committee Structure for GLA</a:t>
            </a:r>
          </a:p>
        </p:txBody>
      </p:sp>
    </p:spTree>
    <p:extLst>
      <p:ext uri="{BB962C8B-B14F-4D97-AF65-F5344CB8AC3E}">
        <p14:creationId xmlns:p14="http://schemas.microsoft.com/office/powerpoint/2010/main" val="1920038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5262F-BDDF-838A-7C30-FBEACDC1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46" y="1480851"/>
            <a:ext cx="10515600" cy="4917789"/>
          </a:xfrm>
        </p:spPr>
        <p:txBody>
          <a:bodyPr>
            <a:normAutofit fontScale="92500" lnSpcReduction="20000"/>
          </a:bodyPr>
          <a:lstStyle/>
          <a:p>
            <a:pPr marL="457200" marR="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Preserve excellent lake water quality. (</a:t>
            </a:r>
            <a:r>
              <a:rPr lang="en-US" sz="3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WQ, SSPR, BGLC</a:t>
            </a: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 the introduction of aquatic invasive species. </a:t>
            </a:r>
            <a:r>
              <a:rPr lang="en-US" sz="3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AIS, GR</a:t>
            </a:r>
            <a:r>
              <a:rPr lang="en-US" sz="3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 rapidly to new introductions of aquatic invasive species and reduce the impacts of established AIS. (</a:t>
            </a:r>
            <a:r>
              <a:rPr lang="en-US" sz="3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AIS, GR</a:t>
            </a: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 healthy and diverse fishery as guided by the Grindstone Lake Fishery Management Plan. (</a:t>
            </a:r>
            <a:r>
              <a:rPr lang="en-US" sz="3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F&amp;H, WQ, AIS, GR</a:t>
            </a: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healthy native aquatic plant communities. (</a:t>
            </a:r>
            <a:r>
              <a:rPr lang="en-US" sz="3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SSPR, WQ, BGLC, GR</a:t>
            </a: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5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the efforts of the Grindstone Lake Association with an engaged lake community. (</a:t>
            </a:r>
            <a:r>
              <a:rPr lang="en-US" sz="3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BGLC, GR</a:t>
            </a: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EDAFC3-6654-4392-BCAA-9316796A2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0793" cy="13522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41EEAAC-A3EF-0537-DA29-D31D8510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34" y="155288"/>
            <a:ext cx="10979046" cy="1325563"/>
          </a:xfrm>
        </p:spPr>
        <p:txBody>
          <a:bodyPr>
            <a:normAutofit fontScale="90000"/>
          </a:bodyPr>
          <a:lstStyle/>
          <a:p>
            <a:r>
              <a:rPr lang="en-US" sz="49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Lake Management Plan Goals </a:t>
            </a:r>
            <a:b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90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D23CC-8087-847A-32C6-EAB803093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34" y="1319134"/>
            <a:ext cx="11617377" cy="5538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Aquatic Invasive Species (AIS)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CBCW, citizen monitoring, rapid response to new introductions 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Fishery and Habitat (F&amp;H)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coordinating with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WiDNR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working with shoreline and shoreland protection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Shoreline and Shoreland Protection and Restoration (SSPR)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Healthy Lakes grant program and shoreland plantings, rain gardens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Grants (GR)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application and grant administration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Quality (WQ)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citizen-based monitoring, coordinating with LCO Conservation Dept, and watershed land use planning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a Grindstone Lake Community (BGLC)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developing educational materials; coordinating with neighborhoods, increasing membership and community outreach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ED71DA-EF27-2896-E663-68FDCFCE5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0793" cy="13522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52031E-7FBB-4A5D-27DE-BDBD9A02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34" y="155288"/>
            <a:ext cx="10979046" cy="1325563"/>
          </a:xfrm>
        </p:spPr>
        <p:txBody>
          <a:bodyPr>
            <a:normAutofit fontScale="90000"/>
          </a:bodyPr>
          <a:lstStyle/>
          <a:p>
            <a:r>
              <a:rPr lang="en-US" sz="49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Takes Us All…Select Your Committee…</a:t>
            </a:r>
            <a:b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89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359B-36D7-F8B0-D8FD-F1DED6676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Grindstone Lake Neighborhoods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9D4EF-7471-0AC5-48B7-7FAC3C3E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41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551B-1053-A710-46DF-075B488F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Example: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Building  Community on Our Lake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2A4E-CE4E-D9CC-81E1-1EB4CC4ED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6" y="725098"/>
            <a:ext cx="10293109" cy="5546047"/>
          </a:xfrm>
        </p:spPr>
        <p:txBody>
          <a:bodyPr anchor="ctr">
            <a:normAutofit/>
          </a:bodyPr>
          <a:lstStyle/>
          <a:p>
            <a:r>
              <a:rPr lang="en-US" sz="4400" dirty="0"/>
              <a:t>Introducing Lake Neighborhoods</a:t>
            </a:r>
          </a:p>
          <a:p>
            <a:r>
              <a:rPr lang="en-US" sz="4400" dirty="0"/>
              <a:t>Defined by Site Address of Lake Property Owners</a:t>
            </a:r>
          </a:p>
          <a:p>
            <a:r>
              <a:rPr lang="en-US" sz="4400" dirty="0"/>
              <a:t>Find Your Site Address and Remember Your Neighborhood Number</a:t>
            </a:r>
          </a:p>
          <a:p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B5EED-F4EE-9F90-6485-B2F2CAAF3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0793" cy="13522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46DD29-FBD7-B9D9-241F-D4434EA2E3F0}"/>
              </a:ext>
            </a:extLst>
          </p:cNvPr>
          <p:cNvSpPr txBox="1">
            <a:spLocks/>
          </p:cNvSpPr>
          <p:nvPr/>
        </p:nvSpPr>
        <p:spPr>
          <a:xfrm>
            <a:off x="366634" y="155288"/>
            <a:ext cx="10979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Our Lake Community</a:t>
            </a:r>
            <a:b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18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A81448F-5015-39BC-B0DF-69D083851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87" y="235131"/>
            <a:ext cx="9097975" cy="643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569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9B9083-F88B-060F-05E2-46E6F214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Delineations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A26BCF-7120-4D13-A8E2-A490C480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011" y="992187"/>
            <a:ext cx="6172200" cy="4873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300" dirty="0"/>
              <a:t>Neighborhood Delineation</a:t>
            </a:r>
          </a:p>
          <a:p>
            <a:pPr marL="0" indent="0">
              <a:buNone/>
            </a:pPr>
            <a:r>
              <a:rPr lang="en-US" dirty="0"/>
              <a:t># 1</a:t>
            </a:r>
          </a:p>
          <a:p>
            <a:pPr lvl="1"/>
            <a:r>
              <a:rPr lang="en-US" dirty="0"/>
              <a:t>All on Woodland Road, Hilltop Road, </a:t>
            </a:r>
            <a:r>
              <a:rPr lang="en-US" dirty="0" err="1"/>
              <a:t>Yopps</a:t>
            </a:r>
            <a:r>
              <a:rPr lang="en-US" dirty="0"/>
              <a:t> Road</a:t>
            </a:r>
          </a:p>
          <a:p>
            <a:pPr marL="0" indent="0">
              <a:buNone/>
            </a:pPr>
            <a:r>
              <a:rPr lang="en-US" dirty="0"/>
              <a:t># 2</a:t>
            </a:r>
          </a:p>
          <a:p>
            <a:pPr lvl="1"/>
            <a:r>
              <a:rPr lang="en-US" dirty="0"/>
              <a:t>All on Cherokee Trail, West Shore Lane, and Williams Resort Road</a:t>
            </a:r>
          </a:p>
          <a:p>
            <a:pPr marL="0" indent="0">
              <a:buNone/>
            </a:pPr>
            <a:r>
              <a:rPr lang="en-US" dirty="0"/>
              <a:t># 3</a:t>
            </a:r>
          </a:p>
          <a:p>
            <a:pPr lvl="1"/>
            <a:r>
              <a:rPr lang="en-US" dirty="0"/>
              <a:t>All on Goss Road, Beckwith Road, Highline Road, and Maple Lane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E84D85-C9F3-E583-88A4-F2BDDFD8B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r="62192" b="27084"/>
          <a:stretch>
            <a:fillRect/>
          </a:stretch>
        </p:blipFill>
        <p:spPr bwMode="auto">
          <a:xfrm>
            <a:off x="420021" y="457200"/>
            <a:ext cx="4763167" cy="606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55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A26BCF-7120-4D13-A8E2-A490C480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89" y="569842"/>
            <a:ext cx="10785423" cy="16432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dirty="0"/>
              <a:t>Neighborhood Delineation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#4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100" dirty="0"/>
              <a:t>All on Gross Point Drive, Grindstone Landing Road, Birch Island Road, and Stone Bay Lane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B5A57F16-9A11-9C88-6970-028A8CD3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67917" r="51541" b="5220"/>
          <a:stretch>
            <a:fillRect/>
          </a:stretch>
        </p:blipFill>
        <p:spPr bwMode="auto">
          <a:xfrm>
            <a:off x="5368834" y="2621901"/>
            <a:ext cx="6466116" cy="39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D0CC5-43F1-782E-D577-A958524E37A5}"/>
              </a:ext>
            </a:extLst>
          </p:cNvPr>
          <p:cNvSpPr txBox="1"/>
          <p:nvPr/>
        </p:nvSpPr>
        <p:spPr>
          <a:xfrm>
            <a:off x="357049" y="2107095"/>
            <a:ext cx="442698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#5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All on Mallard Lane, Camp Lane, </a:t>
            </a:r>
            <a:r>
              <a:rPr lang="en-US" sz="2400" dirty="0" err="1"/>
              <a:t>Rolly’s</a:t>
            </a:r>
            <a:r>
              <a:rPr lang="en-US" sz="2400" dirty="0"/>
              <a:t> Lane, and Oakwood Drive, and 14698W thru 14810W and 7748N County Hwy K</a:t>
            </a:r>
          </a:p>
          <a:p>
            <a:r>
              <a:rPr lang="en-US" sz="3200" dirty="0"/>
              <a:t>#6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All on Norway Pine Lane and Indian Drive, and 14590W thru 14602W County Hwy 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1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7" y="-163070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99831" y="311751"/>
            <a:ext cx="10445580" cy="6585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Financial Report – Memberships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1303416" y="1930465"/>
            <a:ext cx="719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90BBB-4936-8243-531F-2CAD282D3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21" y="1398126"/>
            <a:ext cx="7620000" cy="51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99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A26BCF-7120-4D13-A8E2-A490C480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815" y="992187"/>
            <a:ext cx="6342185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Neighborhood Delineation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#7</a:t>
            </a:r>
          </a:p>
          <a:p>
            <a:pPr lvl="1"/>
            <a:r>
              <a:rPr lang="en-US" dirty="0"/>
              <a:t>All on Lake Drive and 14244W thru 14392W Poplar Lane</a:t>
            </a:r>
          </a:p>
          <a:p>
            <a:pPr marL="0" indent="0">
              <a:buNone/>
            </a:pPr>
            <a:r>
              <a:rPr lang="en-US" dirty="0"/>
              <a:t>#8</a:t>
            </a:r>
          </a:p>
          <a:p>
            <a:pPr lvl="1"/>
            <a:r>
              <a:rPr lang="en-US" dirty="0"/>
              <a:t>14004W thru 14240W Poplar Lane</a:t>
            </a:r>
          </a:p>
          <a:p>
            <a:pPr marL="0" indent="0">
              <a:buNone/>
            </a:pPr>
            <a:r>
              <a:rPr lang="en-US" dirty="0"/>
              <a:t>#9</a:t>
            </a:r>
          </a:p>
          <a:p>
            <a:pPr lvl="1"/>
            <a:r>
              <a:rPr lang="en-US" dirty="0"/>
              <a:t>All on Blackberry Lane; 7997N thru 8471N County Hwy K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B255DC-BFE0-ED2B-1E7F-5D7CCF0F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5408" r="8191" b="6200"/>
          <a:stretch>
            <a:fillRect/>
          </a:stretch>
        </p:blipFill>
        <p:spPr bwMode="auto">
          <a:xfrm>
            <a:off x="287383" y="765255"/>
            <a:ext cx="5456160" cy="54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009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A26BCF-7120-4D13-A8E2-A490C480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3" y="542171"/>
            <a:ext cx="10785423" cy="2141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700" dirty="0"/>
              <a:t>Neighborhood </a:t>
            </a:r>
            <a:r>
              <a:rPr lang="en-US" sz="4400" dirty="0"/>
              <a:t>Delineation</a:t>
            </a:r>
          </a:p>
          <a:p>
            <a:pPr marL="0" indent="0">
              <a:buNone/>
            </a:pPr>
            <a:r>
              <a:rPr lang="en-US" dirty="0"/>
              <a:t>#10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All on Fern Lane, Blue Spruce Lane, Sunset Ridge Lane, Shady Lane, and 13877W thru 14069W County Hwy 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D0CC5-43F1-782E-D577-A958524E37A5}"/>
              </a:ext>
            </a:extLst>
          </p:cNvPr>
          <p:cNvSpPr txBox="1"/>
          <p:nvPr/>
        </p:nvSpPr>
        <p:spPr>
          <a:xfrm>
            <a:off x="359764" y="2544580"/>
            <a:ext cx="466194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#11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All on </a:t>
            </a:r>
            <a:r>
              <a:rPr lang="en-US" sz="2800" dirty="0" err="1"/>
              <a:t>Omajik</a:t>
            </a:r>
            <a:r>
              <a:rPr lang="en-US" sz="2800" dirty="0"/>
              <a:t> Lane and 14083W thru 14259W County Hwy E</a:t>
            </a:r>
          </a:p>
          <a:p>
            <a:r>
              <a:rPr lang="en-US" sz="3200" dirty="0"/>
              <a:t>#12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All on Coppersmith Road, Brossard Road, </a:t>
            </a:r>
            <a:r>
              <a:rPr lang="en-US" sz="2800" dirty="0" err="1"/>
              <a:t>Norwis</a:t>
            </a:r>
            <a:r>
              <a:rPr lang="en-US" sz="2800" dirty="0"/>
              <a:t> Road, and Ridge Road</a:t>
            </a:r>
          </a:p>
          <a:p>
            <a:endParaRPr lang="en-US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9CBDDA9D-BD80-B0F5-8DCC-E2EEEF92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8" t="5383" r="9894" b="61353"/>
          <a:stretch>
            <a:fillRect/>
          </a:stretch>
        </p:blipFill>
        <p:spPr bwMode="auto">
          <a:xfrm>
            <a:off x="5462337" y="3038111"/>
            <a:ext cx="6369899" cy="327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378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FEBBF-64F5-EE55-87A3-45836190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9B9083-F88B-060F-05E2-46E6F214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-1997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Neighborhood Leaders’ Responsibilities**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A26BCF-7120-4D13-A8E2-A490C480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032"/>
            <a:ext cx="10515600" cy="538164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Know your neighbors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Welcome package with invitation to join GLA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Welcome chat etc.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Guide for Lake Living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etc. brochures distributed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Identify properties or homes for sale, purchased, rented, under construction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Build Community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Periodic picnic/community building per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neighborhood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Create a texting/email/phone tree group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Neighborhood Watch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Observe/Monitor Grindstone Lake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Rapid Response reporting for AIS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Loon activity and monitoring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Observing changes in the lake or shoreline that you think might be important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** Note: 1-2  Leaders would serve on BGLC (Building Grindstone Lake Community) committee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72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FEBBF-64F5-EE55-87A3-45836190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9B9083-F88B-060F-05E2-46E6F214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-1997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Neighborhood Leaders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80F1E23-1C37-A2F5-6A4E-9BA98697A3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7684" y="1201738"/>
          <a:ext cx="4076631" cy="5381626"/>
        </p:xfrm>
        <a:graphic>
          <a:graphicData uri="http://schemas.openxmlformats.org/drawingml/2006/table">
            <a:tbl>
              <a:tblPr/>
              <a:tblGrid>
                <a:gridCol w="662354">
                  <a:extLst>
                    <a:ext uri="{9D8B030D-6E8A-4147-A177-3AD203B41FA5}">
                      <a16:colId xmlns:a16="http://schemas.microsoft.com/office/drawing/2014/main" val="3852838280"/>
                    </a:ext>
                  </a:extLst>
                </a:gridCol>
                <a:gridCol w="1293167">
                  <a:extLst>
                    <a:ext uri="{9D8B030D-6E8A-4147-A177-3AD203B41FA5}">
                      <a16:colId xmlns:a16="http://schemas.microsoft.com/office/drawing/2014/main" val="2338698256"/>
                    </a:ext>
                  </a:extLst>
                </a:gridCol>
                <a:gridCol w="1040842">
                  <a:extLst>
                    <a:ext uri="{9D8B030D-6E8A-4147-A177-3AD203B41FA5}">
                      <a16:colId xmlns:a16="http://schemas.microsoft.com/office/drawing/2014/main" val="1256621628"/>
                    </a:ext>
                  </a:extLst>
                </a:gridCol>
                <a:gridCol w="1080268">
                  <a:extLst>
                    <a:ext uri="{9D8B030D-6E8A-4147-A177-3AD203B41FA5}">
                      <a16:colId xmlns:a16="http://schemas.microsoft.com/office/drawing/2014/main" val="1490538638"/>
                    </a:ext>
                  </a:extLst>
                </a:gridCol>
              </a:tblGrid>
              <a:tr h="20895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Grindstone Lake Association Neighborhoods</a:t>
                      </a:r>
                    </a:p>
                  </a:txBody>
                  <a:tcPr marL="3943" marR="3943" marT="3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813003"/>
                  </a:ext>
                </a:extLst>
              </a:tr>
              <a:tr h="21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#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properties on the following street names and fire code addresses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Leader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Alterntate or Co-Leader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856819"/>
                  </a:ext>
                </a:extLst>
              </a:tr>
              <a:tr h="315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43" marR="3943" marT="39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Yopps Rd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Woodland Rd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Hilltop Rd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956498"/>
                  </a:ext>
                </a:extLst>
              </a:tr>
              <a:tr h="323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43" marR="3943" marT="39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Williams Resort Rd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Cherokee Trail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West Shore Ln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David and Mary Kieffer</a:t>
                      </a:r>
                      <a:br>
                        <a:rPr lang="en-US" sz="6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mdkieffer@comcast.net</a:t>
                      </a:r>
                      <a:br>
                        <a:rPr lang="en-US" sz="6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651 785 5213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Mark and Nancy Daubenberger</a:t>
                      </a:r>
                      <a:br>
                        <a:rPr lang="en-US" sz="6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mdaubenberger@msn.com</a:t>
                      </a:r>
                      <a:br>
                        <a:rPr lang="en-US" sz="6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612 839 5237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66285"/>
                  </a:ext>
                </a:extLst>
              </a:tr>
              <a:tr h="520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43" marR="3943" marT="39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Goss Rd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Maple Ln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Beckwith Rd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Old Timber Trail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Highline Rd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Jamie Gitter</a:t>
                      </a:r>
                      <a:b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kjgitter@comcast.net</a:t>
                      </a:r>
                      <a:b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651 216 4503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552411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43" marR="3943" marT="39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Stone Bay Ln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Gross Point Dr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Birch Island Rd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Grindstone Landing Rd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 Marquard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jamarquard@comcast.net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612 483 4228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1508"/>
                  </a:ext>
                </a:extLst>
              </a:tr>
              <a:tr h="725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43" marR="3943" marT="39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Valhalla Dr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Camp Ln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14810 County Hwy K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Mallard Ln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Rollys Ln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Oakwood Dr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14698W County Hwy K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Anthony (Tony) Westcot</a:t>
                      </a:r>
                      <a:b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twestcot@me.com</a:t>
                      </a:r>
                      <a:b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952 239 8810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065279"/>
                  </a:ext>
                </a:extLst>
              </a:tr>
              <a:tr h="315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943" marR="3943" marT="39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14590W - 14602W County Hwy K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Norway Pine Ln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Indian Dr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086813"/>
                  </a:ext>
                </a:extLst>
              </a:tr>
              <a:tr h="307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943" marR="3943" marT="39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Lake Dr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Poplar Ln from 14244W (west of John Morton Ln) thru 14392W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Kathy Fitzgerald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715 558 1825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577910"/>
                  </a:ext>
                </a:extLst>
              </a:tr>
              <a:tr h="2483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943" marR="3943" marT="39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Poplar Ln from 14004W thru 14240W (east of John Morton Ln)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Kathy Fitzgerald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715 558 1825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317759"/>
                  </a:ext>
                </a:extLst>
              </a:tr>
              <a:tr h="315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943" marR="3943" marT="39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Hwy K from 8121N thru 8471N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Blackberry Ln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Lorna Gleason</a:t>
                      </a:r>
                      <a:b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twgleason@gmail.com</a:t>
                      </a:r>
                      <a:b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952 846 8110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099936"/>
                  </a:ext>
                </a:extLst>
              </a:tr>
              <a:tr h="6229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43" marR="3943" marT="39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Shady Ln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Fern Ln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Blue spruce Ln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Sunset Ridge Ln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Hwy E from 13877W thru 14083W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267550"/>
                  </a:ext>
                </a:extLst>
              </a:tr>
              <a:tr h="4297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943" marR="3943" marT="39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Hwy E from 14095W thru 14183W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Omajik Ln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Jacqueline &amp; Jon Brunsberg  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jacque.brunsberg@gmail.com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651 587 6047</a:t>
                      </a:r>
                    </a:p>
                  </a:txBody>
                  <a:tcPr marL="3943" marR="3943" marT="39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423629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43" marR="3943" marT="39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Brossard Rd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Ridge Dr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Norwis Rd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on Coppersmith Rd</a:t>
                      </a:r>
                    </a:p>
                  </a:txBody>
                  <a:tcPr marL="3943" marR="3943" marT="39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Lamb</a:t>
                      </a:r>
                      <a:b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sclamb5@comcast.net</a:t>
                      </a:r>
                      <a:b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651 829 4833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Keith Orner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keithorner@comcast.net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612 875 6052</a:t>
                      </a:r>
                    </a:p>
                  </a:txBody>
                  <a:tcPr marL="3943" marR="3943" marT="394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4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670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359B-36D7-F8B0-D8FD-F1DED6676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Grindstone Lake 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Emerging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9D4EF-7471-0AC5-48B7-7FAC3C3E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94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FEBBF-64F5-EE55-87A3-45836190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9B9083-F88B-060F-05E2-46E6F214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-1997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Emerging Issues:  Invasive Species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A26BCF-7120-4D13-A8E2-A490C480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2486"/>
            <a:ext cx="10863943" cy="5323114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Invasive Species in Little Grindstone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Curly Leaf Pondweed present – No aggressive management needed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Eurasian Water Milfoil (EWM) fragments (turions) found in Little Grindstone in 3 locations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Likely from LCO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EWM is very close to Grindstone, and the potenti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al for introduction is relatively high.”</a:t>
            </a:r>
          </a:p>
        </p:txBody>
      </p:sp>
    </p:spTree>
    <p:extLst>
      <p:ext uri="{BB962C8B-B14F-4D97-AF65-F5344CB8AC3E}">
        <p14:creationId xmlns:p14="http://schemas.microsoft.com/office/powerpoint/2010/main" val="1625304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rd's eye view of a small lake&#10;&#10;Description automatically generated">
            <a:extLst>
              <a:ext uri="{FF2B5EF4-FFF2-40B4-BE49-F238E27FC236}">
                <a16:creationId xmlns:a16="http://schemas.microsoft.com/office/drawing/2014/main" id="{76F5FF17-35C5-6E54-EC16-07F254D3B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661425"/>
            <a:ext cx="8610600" cy="5656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3A88AE-B50B-701A-4EA9-69FB24A2D2D0}"/>
              </a:ext>
            </a:extLst>
          </p:cNvPr>
          <p:cNvSpPr txBox="1"/>
          <p:nvPr/>
        </p:nvSpPr>
        <p:spPr>
          <a:xfrm>
            <a:off x="6879771" y="4212771"/>
            <a:ext cx="280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Little Grindstone</a:t>
            </a:r>
          </a:p>
        </p:txBody>
      </p:sp>
      <p:pic>
        <p:nvPicPr>
          <p:cNvPr id="6" name="Picture 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FE4B519E-A6C9-B75C-1CC2-41C6E296A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2536" y="914400"/>
            <a:ext cx="970693" cy="14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50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7D7B8-13D6-D9A7-7E37-53DBA6F85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08" y="394892"/>
            <a:ext cx="8657205" cy="637470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C0BE590-A717-6869-DA5E-1DE9F1B2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336" y="3113315"/>
            <a:ext cx="3004170" cy="19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94F5FB0-8BC1-979D-B25A-E3B1491B4724}"/>
              </a:ext>
            </a:extLst>
          </p:cNvPr>
          <p:cNvSpPr/>
          <p:nvPr/>
        </p:nvSpPr>
        <p:spPr>
          <a:xfrm>
            <a:off x="7151914" y="631371"/>
            <a:ext cx="2307772" cy="209073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3D4638-1D01-78E3-9B08-03D1CEDADA7F}"/>
              </a:ext>
            </a:extLst>
          </p:cNvPr>
          <p:cNvSpPr/>
          <p:nvPr/>
        </p:nvSpPr>
        <p:spPr>
          <a:xfrm>
            <a:off x="7315486" y="466745"/>
            <a:ext cx="2514314" cy="19927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60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FEBBF-64F5-EE55-87A3-45836190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9B9083-F88B-060F-05E2-46E6F214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-1997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Emerging Issues:  Invasive Species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A26BCF-7120-4D13-A8E2-A490C480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5" y="1290679"/>
            <a:ext cx="11511644" cy="5323114"/>
          </a:xfrm>
        </p:spPr>
        <p:txBody>
          <a:bodyPr>
            <a:noAutofit/>
          </a:bodyPr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PLEASE STOP (OR LIMIT) BOAT/PWC MOVEMENT BETWEEN LCO AND GRINDSTONE TO PREVENT INTRODUCTION OF EWM (Eurasian Water Milfoil).  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RESORTS HAVE PLENTY OF PARKING FOR AUTOMOBILES 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WHEN LEAVING LCO, PLEASE REVERSE 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 MOTOR RIGHT AFTER YOU GO UNDER COUNTY HWY K BRIDGE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37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FEBBF-64F5-EE55-87A3-458361909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979" y="287630"/>
            <a:ext cx="7181882" cy="1143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9B9083-F88B-060F-05E2-46E6F214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-1997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Emerging Issues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A26BCF-7120-4D13-A8E2-A490C480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486"/>
            <a:ext cx="10515600" cy="5323114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Lake Levels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D5C1B-D7D5-D499-CE69-56B200681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1066"/>
            <a:ext cx="5165964" cy="6414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895D79-23A1-041F-4343-CE6B12529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037" y="1807029"/>
            <a:ext cx="4829763" cy="338496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366AA7-1512-08B7-A10A-7F0B3ACB3062}"/>
              </a:ext>
            </a:extLst>
          </p:cNvPr>
          <p:cNvCxnSpPr>
            <a:cxnSpLocks/>
          </p:cNvCxnSpPr>
          <p:nvPr/>
        </p:nvCxnSpPr>
        <p:spPr>
          <a:xfrm>
            <a:off x="2537718" y="4724400"/>
            <a:ext cx="188125" cy="108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29FF31B-DA3F-D464-9EE4-9AEC170395F5}"/>
              </a:ext>
            </a:extLst>
          </p:cNvPr>
          <p:cNvSpPr txBox="1"/>
          <p:nvPr/>
        </p:nvSpPr>
        <p:spPr>
          <a:xfrm>
            <a:off x="2830183" y="4822659"/>
            <a:ext cx="150579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Billy Boy Dam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CA317E-DF6F-ED2B-75FC-214EC0715C33}"/>
              </a:ext>
            </a:extLst>
          </p:cNvPr>
          <p:cNvSpPr txBox="1"/>
          <p:nvPr/>
        </p:nvSpPr>
        <p:spPr>
          <a:xfrm>
            <a:off x="8036282" y="5191991"/>
            <a:ext cx="2257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Billy Boy Dam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292B4073-E244-CA55-AE0E-8E91D764C882}"/>
              </a:ext>
            </a:extLst>
          </p:cNvPr>
          <p:cNvSpPr txBox="1">
            <a:spLocks/>
          </p:cNvSpPr>
          <p:nvPr/>
        </p:nvSpPr>
        <p:spPr>
          <a:xfrm>
            <a:off x="5114160" y="179373"/>
            <a:ext cx="70037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Emerging Issues: Water Levels</a:t>
            </a:r>
          </a:p>
        </p:txBody>
      </p:sp>
    </p:spTree>
    <p:extLst>
      <p:ext uri="{BB962C8B-B14F-4D97-AF65-F5344CB8AC3E}">
        <p14:creationId xmlns:p14="http://schemas.microsoft.com/office/powerpoint/2010/main" val="325677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7" y="-152796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8735" y="258056"/>
            <a:ext cx="8996923" cy="6585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Financial Report – Revenue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1303416" y="1930465"/>
            <a:ext cx="719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3EAEF-37FD-F22E-F955-7CCED8A2E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1371600"/>
            <a:ext cx="757932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29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FA2D-9F50-D3A6-DC2B-5F77C225C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D3E2-E912-DDBF-5E1D-93044A520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1935 Grindstone And LCO lake residents request old logging dam be updated to maintain water levels</a:t>
            </a:r>
          </a:p>
          <a:p>
            <a:r>
              <a:rPr lang="en-US" dirty="0"/>
              <a:t>1942 High water levels led to widening of 2 bridges upstream of dam to increase flow downstream</a:t>
            </a:r>
          </a:p>
          <a:p>
            <a:r>
              <a:rPr lang="en-US" dirty="0"/>
              <a:t>1954 Public Service Commission of WI (PSC) required moveable gates to be installed</a:t>
            </a:r>
          </a:p>
          <a:p>
            <a:r>
              <a:rPr lang="en-US" dirty="0"/>
              <a:t>1955 Under authority of Section 31.02, Statutes PSC established:</a:t>
            </a:r>
          </a:p>
          <a:p>
            <a:pPr lvl="1"/>
            <a:r>
              <a:rPr lang="en-US" dirty="0"/>
              <a:t>Max level 97.3 feet</a:t>
            </a:r>
          </a:p>
          <a:p>
            <a:pPr lvl="1"/>
            <a:r>
              <a:rPr lang="en-US" dirty="0"/>
              <a:t>Min level 96.8 feet</a:t>
            </a:r>
          </a:p>
          <a:p>
            <a:r>
              <a:rPr lang="en-US" dirty="0"/>
              <a:t>Sawyer Co. now managing according to PSC policy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26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FDEE-9A9C-DC7D-AE27-E5761CCD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Balance Values and Interests?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12BCE93-48CE-66F0-9B90-1402737B4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80841"/>
              </p:ext>
            </p:extLst>
          </p:nvPr>
        </p:nvGraphicFramePr>
        <p:xfrm>
          <a:off x="838200" y="1690688"/>
          <a:ext cx="10591800" cy="497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600">
                  <a:extLst>
                    <a:ext uri="{9D8B030D-6E8A-4147-A177-3AD203B41FA5}">
                      <a16:colId xmlns:a16="http://schemas.microsoft.com/office/drawing/2014/main" val="1186145885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3047097797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2156524877"/>
                    </a:ext>
                  </a:extLst>
                </a:gridCol>
              </a:tblGrid>
              <a:tr h="84682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Ability to launch boats from lift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693294"/>
                  </a:ext>
                </a:extLst>
              </a:tr>
              <a:tr h="846828">
                <a:tc>
                  <a:txBody>
                    <a:bodyPr/>
                    <a:lstStyle/>
                    <a:p>
                      <a:pPr marL="5111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Water flow to Little </a:t>
                      </a:r>
                      <a:r>
                        <a:rPr lang="en-US" sz="2400" b="1" dirty="0" err="1"/>
                        <a:t>Couderay</a:t>
                      </a:r>
                      <a:r>
                        <a:rPr lang="en-US" sz="2400" b="1" dirty="0"/>
                        <a:t> River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Navigation Hazards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14479"/>
                  </a:ext>
                </a:extLst>
              </a:tr>
              <a:tr h="513663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0" algn="l"/>
                      <a:r>
                        <a:rPr lang="en-US" sz="4000" b="1" dirty="0">
                          <a:solidFill>
                            <a:schemeClr val="accent1"/>
                          </a:solidFill>
                        </a:rPr>
                        <a:t>Lake Levels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790880"/>
                  </a:ext>
                </a:extLst>
              </a:tr>
              <a:tr h="886596">
                <a:tc>
                  <a:txBody>
                    <a:bodyPr/>
                    <a:lstStyle/>
                    <a:p>
                      <a:r>
                        <a:rPr lang="en-US" sz="2400" b="1" dirty="0"/>
                        <a:t>Shoreland flooding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Transportation between Grindstone and LCO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118272"/>
                  </a:ext>
                </a:extLst>
              </a:tr>
              <a:tr h="846828">
                <a:tc>
                  <a:txBody>
                    <a:bodyPr/>
                    <a:lstStyle/>
                    <a:p>
                      <a:pPr marL="511175" indent="0"/>
                      <a:r>
                        <a:rPr lang="en-US" sz="2400" b="1" dirty="0"/>
                        <a:t>Plant, fish and animal habitat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509350"/>
                  </a:ext>
                </a:extLst>
              </a:tr>
              <a:tr h="84682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Bank and Shoreline Erosion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78563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F0FEE42-90DF-94EC-9978-D1C3B1A36ADC}"/>
              </a:ext>
            </a:extLst>
          </p:cNvPr>
          <p:cNvSpPr/>
          <p:nvPr/>
        </p:nvSpPr>
        <p:spPr>
          <a:xfrm>
            <a:off x="250374" y="1338944"/>
            <a:ext cx="11669486" cy="543197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Wave with solid fill">
            <a:extLst>
              <a:ext uri="{FF2B5EF4-FFF2-40B4-BE49-F238E27FC236}">
                <a16:creationId xmlns:a16="http://schemas.microsoft.com/office/drawing/2014/main" id="{F4DEF25D-73ED-9AAB-0607-CFA8C7143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4514" y="3951514"/>
            <a:ext cx="914400" cy="914400"/>
          </a:xfrm>
          <a:prstGeom prst="rect">
            <a:avLst/>
          </a:prstGeom>
        </p:spPr>
      </p:pic>
      <p:pic>
        <p:nvPicPr>
          <p:cNvPr id="10" name="Graphic 9" descr="Wave with solid fill">
            <a:extLst>
              <a:ext uri="{FF2B5EF4-FFF2-40B4-BE49-F238E27FC236}">
                <a16:creationId xmlns:a16="http://schemas.microsoft.com/office/drawing/2014/main" id="{8ED818F4-426B-3C5F-8297-AB6AD8986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8285" y="39515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4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8009A-5BAF-854D-B530-087F09DD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474561"/>
          </a:xfrm>
        </p:spPr>
        <p:txBody>
          <a:bodyPr>
            <a:normAutofit/>
          </a:bodyPr>
          <a:lstStyle/>
          <a:p>
            <a:r>
              <a:rPr lang="en-US" b="1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73071-5781-A9E1-3308-B10086A1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3" y="1589314"/>
            <a:ext cx="5168897" cy="498565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Currently reviewing locations and accuracy of gauges</a:t>
            </a:r>
          </a:p>
          <a:p>
            <a:r>
              <a:rPr lang="en-US" sz="3200" dirty="0"/>
              <a:t>May need to recommend hydrological study of watershed</a:t>
            </a:r>
          </a:p>
          <a:p>
            <a:r>
              <a:rPr lang="en-US" sz="3200" dirty="0"/>
              <a:t>Based on data, consultation with Sawyer Co, WIDNR, and PSC, consider new statute to adjust 1955 order</a:t>
            </a:r>
          </a:p>
          <a:p>
            <a:r>
              <a:rPr lang="en-US" sz="3200"/>
              <a:t>Other steps?? </a:t>
            </a:r>
            <a:r>
              <a:rPr lang="en-US" sz="3200" dirty="0"/>
              <a:t>…to be continued…</a:t>
            </a:r>
          </a:p>
          <a:p>
            <a:endParaRPr lang="en-US" sz="3200" dirty="0"/>
          </a:p>
        </p:txBody>
      </p:sp>
      <p:pic>
        <p:nvPicPr>
          <p:cNvPr id="5" name="Picture 4" descr="Vintage compass">
            <a:extLst>
              <a:ext uri="{FF2B5EF4-FFF2-40B4-BE49-F238E27FC236}">
                <a16:creationId xmlns:a16="http://schemas.microsoft.com/office/drawing/2014/main" id="{98FA6325-321F-41F4-81C6-41E9A95EB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06" r="2708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5249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27" y="-22167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5464" y="0"/>
            <a:ext cx="10773481" cy="11593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Board of Directors </a:t>
            </a:r>
            <a:r>
              <a:rPr lang="en-US" sz="3600" dirty="0">
                <a:solidFill>
                  <a:schemeClr val="bg1"/>
                </a:solidFill>
              </a:rPr>
              <a:t>(for Review and Approval for 2023-2024)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689756" y="1465606"/>
            <a:ext cx="95236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Officers</a:t>
            </a:r>
          </a:p>
          <a:p>
            <a:r>
              <a:rPr lang="en-US" sz="2400" dirty="0"/>
              <a:t>Donna Carlson – President</a:t>
            </a:r>
          </a:p>
          <a:p>
            <a:r>
              <a:rPr lang="en-US" sz="2400" dirty="0"/>
              <a:t>Michael (Mike) Warden – Treasurer</a:t>
            </a:r>
          </a:p>
          <a:p>
            <a:r>
              <a:rPr lang="en-US" sz="2400" dirty="0"/>
              <a:t>Cynthia (Cindy) Parker – Secretary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Board Members</a:t>
            </a:r>
          </a:p>
          <a:p>
            <a:r>
              <a:rPr lang="en-US" sz="2400" dirty="0"/>
              <a:t>Cheryl Contant – Membership</a:t>
            </a:r>
          </a:p>
          <a:p>
            <a:r>
              <a:rPr lang="en-US" sz="2400" dirty="0"/>
              <a:t>David Kieffer – Communications</a:t>
            </a:r>
          </a:p>
          <a:p>
            <a:r>
              <a:rPr lang="en-US" sz="2400" dirty="0"/>
              <a:t>TBD – Clean Boats, Clean Water</a:t>
            </a:r>
          </a:p>
          <a:p>
            <a:r>
              <a:rPr lang="en-US" sz="2400" dirty="0"/>
              <a:t>Sean Humphreys – Shoreline Restoration</a:t>
            </a:r>
          </a:p>
          <a:p>
            <a:r>
              <a:rPr lang="en-US" sz="2400" dirty="0"/>
              <a:t>Karen Mumford – Lake Management Plan</a:t>
            </a:r>
          </a:p>
          <a:p>
            <a:r>
              <a:rPr lang="en-US" sz="2400" b="0" i="0" dirty="0">
                <a:solidFill>
                  <a:srgbClr val="222222"/>
                </a:solidFill>
                <a:effectLst/>
              </a:rPr>
              <a:t>Greg </a:t>
            </a:r>
            <a:r>
              <a:rPr lang="en-US" sz="2400" b="0" i="0" dirty="0" err="1">
                <a:solidFill>
                  <a:srgbClr val="222222"/>
                </a:solidFill>
                <a:effectLst/>
              </a:rPr>
              <a:t>Klausen</a:t>
            </a:r>
            <a:r>
              <a:rPr lang="en-US" sz="2400" dirty="0">
                <a:solidFill>
                  <a:srgbClr val="222222"/>
                </a:solidFill>
              </a:rPr>
              <a:t> - TBD</a:t>
            </a:r>
            <a:endParaRPr lang="en-US" sz="2400" dirty="0"/>
          </a:p>
          <a:p>
            <a:r>
              <a:rPr lang="en-US" sz="2400" dirty="0"/>
              <a:t>TBD - Web &amp; Social Media Management</a:t>
            </a:r>
          </a:p>
          <a:p>
            <a:r>
              <a:rPr lang="en-US" sz="2400" dirty="0"/>
              <a:t>TBD – Annual Meeting, Outreach &amp; Social Activities</a:t>
            </a:r>
          </a:p>
        </p:txBody>
      </p:sp>
    </p:spTree>
    <p:extLst>
      <p:ext uri="{BB962C8B-B14F-4D97-AF65-F5344CB8AC3E}">
        <p14:creationId xmlns:p14="http://schemas.microsoft.com/office/powerpoint/2010/main" val="17621790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97" y="-22167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17773" y="313649"/>
            <a:ext cx="7559731" cy="9988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Reminder – Saturday, July 8, 2023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1253447" y="1949116"/>
            <a:ext cx="915386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Grindstone Lake Social: 3-5:00 PM</a:t>
            </a:r>
            <a:endParaRPr lang="en-US" sz="2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Boulevard – Cash Bar, Snacks</a:t>
            </a:r>
          </a:p>
          <a:p>
            <a:endParaRPr lang="en-US" sz="28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Grindstone Lake Gear:  July 1 – </a:t>
            </a:r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2023</a:t>
            </a:r>
          </a:p>
          <a:p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Order at:  https://stores.inksoft.com/grindstonelake   OR</a:t>
            </a:r>
          </a:p>
          <a:p>
            <a:r>
              <a:rPr lang="en-US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		https://grindstonelake.org/grindstone-lake-logo-wear</a:t>
            </a:r>
          </a:p>
          <a:p>
            <a:endParaRPr lang="en-US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2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4F3E74-4AB8-3D42-C894-8CE010F94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Order at: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https://stores.inksoft.com/grindstonelake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OR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https://grindstonelake.org/grindstone-lake-logo-wear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A front and back view of a black t-shirt&#10;&#10;Description automatically generated with low confidence">
            <a:extLst>
              <a:ext uri="{FF2B5EF4-FFF2-40B4-BE49-F238E27FC236}">
                <a16:creationId xmlns:a16="http://schemas.microsoft.com/office/drawing/2014/main" id="{4B9D5789-4D72-3401-7527-70D02A14D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8" y="5261733"/>
            <a:ext cx="2117090" cy="123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ue and white map&#10;&#10;Description automatically generated with low confidence">
            <a:extLst>
              <a:ext uri="{FF2B5EF4-FFF2-40B4-BE49-F238E27FC236}">
                <a16:creationId xmlns:a16="http://schemas.microsoft.com/office/drawing/2014/main" id="{58BA3313-7FE9-897A-A48D-89871587A3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61" y="5426241"/>
            <a:ext cx="1063660" cy="106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clothing, sleeve, shirt, suit&#10;&#10;Description automatically generated">
            <a:extLst>
              <a:ext uri="{FF2B5EF4-FFF2-40B4-BE49-F238E27FC236}">
                <a16:creationId xmlns:a16="http://schemas.microsoft.com/office/drawing/2014/main" id="{AECBBC56-F8EB-11EC-2C98-67ACF3033A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54" y="5380539"/>
            <a:ext cx="1049020" cy="117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person, clothing, outdoor, standing&#10;&#10;Description automatically generated">
            <a:extLst>
              <a:ext uri="{FF2B5EF4-FFF2-40B4-BE49-F238E27FC236}">
                <a16:creationId xmlns:a16="http://schemas.microsoft.com/office/drawing/2014/main" id="{C8863188-31E2-6270-8977-9D91B316CE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79" y="5380539"/>
            <a:ext cx="1632585" cy="115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black computer mouse&#10;&#10;Description automatically generated with medium confidence">
            <a:extLst>
              <a:ext uri="{FF2B5EF4-FFF2-40B4-BE49-F238E27FC236}">
                <a16:creationId xmlns:a16="http://schemas.microsoft.com/office/drawing/2014/main" id="{60245A43-0A17-9E2E-D811-C0F0F6782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39" y="5236926"/>
            <a:ext cx="2117090" cy="129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glass of milk&#10;&#10;Description automatically generated with low confidence">
            <a:extLst>
              <a:ext uri="{FF2B5EF4-FFF2-40B4-BE49-F238E27FC236}">
                <a16:creationId xmlns:a16="http://schemas.microsoft.com/office/drawing/2014/main" id="{60B34157-8FD9-1157-9779-372EDDF64F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404" y="5416014"/>
            <a:ext cx="677477" cy="1141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43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8736" y="156411"/>
            <a:ext cx="3142209" cy="1012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YOU!!!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1357843" y="1169324"/>
            <a:ext cx="88267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Newsletter Design and Production -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Dee Hobbie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Loon Monitoring - 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Jane and Randall Linton</a:t>
            </a:r>
          </a:p>
          <a:p>
            <a:endParaRPr lang="en-US" sz="3200" dirty="0"/>
          </a:p>
          <a:p>
            <a:r>
              <a:rPr lang="en-US" sz="3200" dirty="0"/>
              <a:t>Neighborhood Leaders</a:t>
            </a:r>
          </a:p>
          <a:p>
            <a:endParaRPr lang="en-US" sz="3200" dirty="0"/>
          </a:p>
          <a:p>
            <a:r>
              <a:rPr lang="en-US" sz="3200" dirty="0"/>
              <a:t>All Volunteers</a:t>
            </a:r>
          </a:p>
          <a:p>
            <a:endParaRPr lang="en-US" sz="3200" dirty="0"/>
          </a:p>
          <a:p>
            <a:r>
              <a:rPr lang="en-US" sz="3200" dirty="0"/>
              <a:t>New and Renewing GLA members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5090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8736" y="156411"/>
            <a:ext cx="3142209" cy="1012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Guest Speaker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5317958" y="2346157"/>
            <a:ext cx="608797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guest speaker is Eric Lindberg, President of Environmental Sentry Protection.  Eric will provide an overview of the I-LIDS device installed at the Grindstone Lake DNR boat landing on K.(I-LIDS stands for Internet Landing Installed Device Sensor)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9107C-985C-5000-50C8-8940137FE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86" y="1637692"/>
            <a:ext cx="2994166" cy="44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6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CF635-3183-4E9A-B659-D447C488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7" y="-152796"/>
            <a:ext cx="12230793" cy="13522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7A395C-CDCC-46EC-9038-F2D898D1944D}"/>
              </a:ext>
            </a:extLst>
          </p:cNvPr>
          <p:cNvSpPr/>
          <p:nvPr/>
        </p:nvSpPr>
        <p:spPr>
          <a:xfrm>
            <a:off x="910552" y="213693"/>
            <a:ext cx="10041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Financial Report – Expenses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A1F2D-D7DC-1F85-2A4C-53672C495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1371600"/>
            <a:ext cx="8405583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6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CF635-3183-4E9A-B659-D447C488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7" y="-152796"/>
            <a:ext cx="12230793" cy="13522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7A395C-CDCC-46EC-9038-F2D898D1944D}"/>
              </a:ext>
            </a:extLst>
          </p:cNvPr>
          <p:cNvSpPr/>
          <p:nvPr/>
        </p:nvSpPr>
        <p:spPr>
          <a:xfrm>
            <a:off x="962998" y="169363"/>
            <a:ext cx="10205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Financial Report – Financial Position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1D42D-00D7-7916-7192-7002CCAE3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355" y="1346200"/>
            <a:ext cx="859229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3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0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82319" y="154983"/>
            <a:ext cx="11275362" cy="9321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Clean Boats, Clean 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AE591-9CEF-44C5-B72D-E7AFFB5DE246}"/>
              </a:ext>
            </a:extLst>
          </p:cNvPr>
          <p:cNvSpPr txBox="1"/>
          <p:nvPr/>
        </p:nvSpPr>
        <p:spPr>
          <a:xfrm>
            <a:off x="3134360" y="1796322"/>
            <a:ext cx="91824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Grindstone has been participating in the CBCW program since 2004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CBCW monitoring is subsidized by a grant from the WI DNR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Inspectors are trained to inspect boats and educate boaters on invasive species at public landings statewide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Grant much be matched by a minimum # of volunteer hours</a:t>
            </a:r>
          </a:p>
          <a:p>
            <a:pPr lvl="1"/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Please register to help at:  </a:t>
            </a: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hlinkClick r:id="rId3"/>
              </a:rPr>
              <a:t>https://grindstonelake.org/contact-us/</a:t>
            </a:r>
            <a:endParaRPr lang="en-US" sz="2400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lvl="1"/>
            <a:endParaRPr lang="en-US" sz="2400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EA79CEF-C71C-4945-A1FB-45E1F4EF0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3" y="2543164"/>
            <a:ext cx="2757459" cy="2757459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1A08CD5-405D-6B14-336F-501AAE6DB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49594"/>
              </p:ext>
            </p:extLst>
          </p:nvPr>
        </p:nvGraphicFramePr>
        <p:xfrm>
          <a:off x="3210560" y="4445000"/>
          <a:ext cx="8562340" cy="185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85">
                  <a:extLst>
                    <a:ext uri="{9D8B030D-6E8A-4147-A177-3AD203B41FA5}">
                      <a16:colId xmlns:a16="http://schemas.microsoft.com/office/drawing/2014/main" val="2714378632"/>
                    </a:ext>
                  </a:extLst>
                </a:gridCol>
                <a:gridCol w="2140585">
                  <a:extLst>
                    <a:ext uri="{9D8B030D-6E8A-4147-A177-3AD203B41FA5}">
                      <a16:colId xmlns:a16="http://schemas.microsoft.com/office/drawing/2014/main" val="1516255475"/>
                    </a:ext>
                  </a:extLst>
                </a:gridCol>
                <a:gridCol w="2140585">
                  <a:extLst>
                    <a:ext uri="{9D8B030D-6E8A-4147-A177-3AD203B41FA5}">
                      <a16:colId xmlns:a16="http://schemas.microsoft.com/office/drawing/2014/main" val="3345279278"/>
                    </a:ext>
                  </a:extLst>
                </a:gridCol>
                <a:gridCol w="2140585">
                  <a:extLst>
                    <a:ext uri="{9D8B030D-6E8A-4147-A177-3AD203B41FA5}">
                      <a16:colId xmlns:a16="http://schemas.microsoft.com/office/drawing/2014/main" val="4053328751"/>
                    </a:ext>
                  </a:extLst>
                </a:gridCol>
              </a:tblGrid>
              <a:tr h="4579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Grindstone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Sawyer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Statewide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74582"/>
                  </a:ext>
                </a:extLst>
              </a:tr>
              <a:tr h="464274">
                <a:tc>
                  <a:txBody>
                    <a:bodyPr/>
                    <a:lstStyle/>
                    <a:p>
                      <a:r>
                        <a:rPr lang="en-US" dirty="0"/>
                        <a:t>Boats Inspected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137,770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09918"/>
                  </a:ext>
                </a:extLst>
              </a:tr>
              <a:tr h="464274">
                <a:tc>
                  <a:txBody>
                    <a:bodyPr/>
                    <a:lstStyle/>
                    <a:p>
                      <a:r>
                        <a:rPr lang="en-US" dirty="0"/>
                        <a:t>People Contacted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17,914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273,991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620614"/>
                  </a:ext>
                </a:extLst>
              </a:tr>
              <a:tr h="464274">
                <a:tc>
                  <a:txBody>
                    <a:bodyPr/>
                    <a:lstStyle/>
                    <a:p>
                      <a:r>
                        <a:rPr lang="en-US" dirty="0"/>
                        <a:t>Hours Spent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85,456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824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77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0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82319" y="154983"/>
            <a:ext cx="11275362" cy="9321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Clean Boats, Clean Water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2B07A2-8075-469D-9AC3-14B60C04AE2A}"/>
              </a:ext>
            </a:extLst>
          </p:cNvPr>
          <p:cNvSpPr txBox="1"/>
          <p:nvPr/>
        </p:nvSpPr>
        <p:spPr>
          <a:xfrm>
            <a:off x="2608580" y="2016203"/>
            <a:ext cx="97183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Meet Melanie Schreiber, Grindstone’s 2023 CBCW Monitor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Resides in Turtle Lake, WI and grew up in the Spooner area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Has many years experience as a CBCW monitor – and it’s a family affair!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Possesses a passion for our great lakes and a drive to keep them clean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Stationed at Grindstone’s main public landing off Hwy 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Monitoring hours are 7:00am – 12:00 pm (Fri-Sun + Holidays)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C46C6-5940-A4C1-7DA2-D3D15034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71" y="1761187"/>
            <a:ext cx="2024677" cy="2729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9C81E-8023-4F8F-DAE3-EFE112B7F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725" y="4549676"/>
            <a:ext cx="3134954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2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0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82319" y="154983"/>
            <a:ext cx="11275362" cy="9321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Clean Boats, Clean Water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EA79CEF-C71C-4945-A1FB-45E1F4EF0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6147" y="1755764"/>
            <a:ext cx="2757459" cy="2757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9C577E-D61A-5AB3-F89C-95ED8F36F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" y="2482777"/>
            <a:ext cx="5359418" cy="2949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AA7191-66EA-BF16-71DC-78FF7864D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00" y="2385103"/>
            <a:ext cx="5182993" cy="3046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303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30550</TotalTime>
  <Words>2280</Words>
  <Application>Microsoft Office PowerPoint</Application>
  <PresentationFormat>Widescreen</PresentationFormat>
  <Paragraphs>313</Paragraphs>
  <Slides>46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Rounded MT Bold</vt:lpstr>
      <vt:lpstr>Calibri</vt:lpstr>
      <vt:lpstr>Calibri Light</vt:lpstr>
      <vt:lpstr>Courier New</vt:lpstr>
      <vt:lpstr>Symbol</vt:lpstr>
      <vt:lpstr>Wingdings</vt:lpstr>
      <vt:lpstr>Office Theme</vt:lpstr>
      <vt:lpstr>Grindstone Lake Association  2023 Annual Meeting July 8, 2023 </vt:lpstr>
      <vt:lpstr>Agenda</vt:lpstr>
      <vt:lpstr>Financial Report – Memberships  </vt:lpstr>
      <vt:lpstr>Financial Report – Revenue</vt:lpstr>
      <vt:lpstr>PowerPoint Presentation</vt:lpstr>
      <vt:lpstr>PowerPoint Presentation</vt:lpstr>
      <vt:lpstr>Clean Boats, Clean Water</vt:lpstr>
      <vt:lpstr>Clean Boats, Clean Water</vt:lpstr>
      <vt:lpstr>Clean Boats, Clean Water</vt:lpstr>
      <vt:lpstr>Comprehensive Lake Management Plan</vt:lpstr>
      <vt:lpstr>Purposes</vt:lpstr>
      <vt:lpstr>Comprehensive Lake Management Plan</vt:lpstr>
      <vt:lpstr>PowerPoint Presentation</vt:lpstr>
      <vt:lpstr>Lake Citizen-Professional Collaboration</vt:lpstr>
      <vt:lpstr>PowerPoint Presentation</vt:lpstr>
      <vt:lpstr>Comprehensive Lake Management Plan Goals  </vt:lpstr>
      <vt:lpstr>Comprehensive Lake Management Plan Goals  </vt:lpstr>
      <vt:lpstr>Comprehensive Lake Management Plan Goals  </vt:lpstr>
      <vt:lpstr>Comprehensive Lake Management </vt:lpstr>
      <vt:lpstr>Lake Management Plan Implementation Committees</vt:lpstr>
      <vt:lpstr>Proposed Committee Structure for GLA</vt:lpstr>
      <vt:lpstr>Proposed Committee Structure for GLA</vt:lpstr>
      <vt:lpstr>Comprehensive Lake Management Plan Goals  </vt:lpstr>
      <vt:lpstr>It Takes Us All…Select Your Committee… </vt:lpstr>
      <vt:lpstr>Grindstone Lake Neighborhoods</vt:lpstr>
      <vt:lpstr>Example: Building  Community on Our Lake</vt:lpstr>
      <vt:lpstr>PowerPoint Presentation</vt:lpstr>
      <vt:lpstr>Zone Delineations</vt:lpstr>
      <vt:lpstr>PowerPoint Presentation</vt:lpstr>
      <vt:lpstr>PowerPoint Presentation</vt:lpstr>
      <vt:lpstr>PowerPoint Presentation</vt:lpstr>
      <vt:lpstr>Neighborhood Leaders’ Responsibilities**</vt:lpstr>
      <vt:lpstr>Neighborhood Leaders</vt:lpstr>
      <vt:lpstr>Grindstone Lake  Emerging Issues</vt:lpstr>
      <vt:lpstr>Emerging Issues:  Invasive Species</vt:lpstr>
      <vt:lpstr>PowerPoint Presentation</vt:lpstr>
      <vt:lpstr>PowerPoint Presentation</vt:lpstr>
      <vt:lpstr>Emerging Issues:  Invasive Species</vt:lpstr>
      <vt:lpstr>Emerging Issues</vt:lpstr>
      <vt:lpstr>Historical Management</vt:lpstr>
      <vt:lpstr>How Balance Values and Interests?</vt:lpstr>
      <vt:lpstr>Options</vt:lpstr>
      <vt:lpstr>Board of Directors (for Review and Approval for 2023-2024)</vt:lpstr>
      <vt:lpstr>Reminder – Saturday, July 8, 2023 </vt:lpstr>
      <vt:lpstr>THANK YOU!!!</vt:lpstr>
      <vt:lpstr>Guest Speaker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Grindstone Lake Association 2019 Annual Meeting</dc:title>
  <dc:creator>Cynthia Parker</dc:creator>
  <cp:lastModifiedBy>Donna Carlson</cp:lastModifiedBy>
  <cp:revision>106</cp:revision>
  <cp:lastPrinted>2023-07-06T17:18:12Z</cp:lastPrinted>
  <dcterms:created xsi:type="dcterms:W3CDTF">2019-07-04T13:53:51Z</dcterms:created>
  <dcterms:modified xsi:type="dcterms:W3CDTF">2023-07-08T02:00:52Z</dcterms:modified>
</cp:coreProperties>
</file>