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359" r:id="rId4"/>
    <p:sldId id="360" r:id="rId5"/>
    <p:sldId id="361" r:id="rId6"/>
    <p:sldId id="362" r:id="rId7"/>
    <p:sldId id="363" r:id="rId8"/>
    <p:sldId id="332" r:id="rId9"/>
    <p:sldId id="327" r:id="rId10"/>
    <p:sldId id="328" r:id="rId11"/>
    <p:sldId id="364" r:id="rId12"/>
    <p:sldId id="365" r:id="rId13"/>
    <p:sldId id="366" r:id="rId14"/>
    <p:sldId id="367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9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51" r:id="rId33"/>
    <p:sldId id="352" r:id="rId34"/>
    <p:sldId id="354" r:id="rId35"/>
    <p:sldId id="358" r:id="rId36"/>
    <p:sldId id="355" r:id="rId37"/>
    <p:sldId id="357" r:id="rId38"/>
    <p:sldId id="329" r:id="rId39"/>
    <p:sldId id="330" r:id="rId40"/>
    <p:sldId id="331" r:id="rId41"/>
    <p:sldId id="350" r:id="rId42"/>
    <p:sldId id="306" r:id="rId43"/>
    <p:sldId id="278" r:id="rId44"/>
    <p:sldId id="307" r:id="rId45"/>
    <p:sldId id="323" r:id="rId4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7E2734-A50D-4E9B-B14D-0B3CFF1E6D66}">
          <p14:sldIdLst>
            <p14:sldId id="256"/>
            <p14:sldId id="258"/>
            <p14:sldId id="359"/>
            <p14:sldId id="360"/>
            <p14:sldId id="361"/>
            <p14:sldId id="362"/>
            <p14:sldId id="363"/>
            <p14:sldId id="332"/>
            <p14:sldId id="327"/>
            <p14:sldId id="328"/>
            <p14:sldId id="364"/>
            <p14:sldId id="365"/>
            <p14:sldId id="366"/>
            <p14:sldId id="367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9"/>
            <p14:sldId id="342"/>
            <p14:sldId id="343"/>
            <p14:sldId id="344"/>
            <p14:sldId id="345"/>
            <p14:sldId id="346"/>
            <p14:sldId id="347"/>
            <p14:sldId id="348"/>
            <p14:sldId id="351"/>
            <p14:sldId id="352"/>
            <p14:sldId id="354"/>
            <p14:sldId id="358"/>
            <p14:sldId id="355"/>
            <p14:sldId id="357"/>
            <p14:sldId id="329"/>
            <p14:sldId id="330"/>
            <p14:sldId id="331"/>
            <p14:sldId id="350"/>
            <p14:sldId id="306"/>
            <p14:sldId id="278"/>
            <p14:sldId id="307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na Carlson" initials="DC" lastIdx="1" clrIdx="0">
    <p:extLst>
      <p:ext uri="{19B8F6BF-5375-455C-9EA6-DF929625EA0E}">
        <p15:presenceInfo xmlns:p15="http://schemas.microsoft.com/office/powerpoint/2012/main" userId="73fc65458ed4b921" providerId="Windows Live"/>
      </p:ext>
    </p:extLst>
  </p:cmAuthor>
  <p:cmAuthor id="2" name="Cheryl Contant" initials="CC" lastIdx="2" clrIdx="1">
    <p:extLst>
      <p:ext uri="{19B8F6BF-5375-455C-9EA6-DF929625EA0E}">
        <p15:presenceInfo xmlns:p15="http://schemas.microsoft.com/office/powerpoint/2012/main" userId="1e211eb6f06b71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8" autoAdjust="0"/>
    <p:restoredTop sz="83109" autoAdjust="0"/>
  </p:normalViewPr>
  <p:slideViewPr>
    <p:cSldViewPr snapToGrid="0">
      <p:cViewPr varScale="1">
        <p:scale>
          <a:sx n="62" d="100"/>
          <a:sy n="62" d="100"/>
        </p:scale>
        <p:origin x="139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B35A03B-3747-46A2-B3CC-927154FEB5D9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0BD8757-788E-4F9A-A94F-E30DA05D2B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5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5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80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932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3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29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81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05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62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58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62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103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D8757-788E-4F9A-A94F-E30DA05D2B4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5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DF988-68FF-414D-86D6-A9A45CB1B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43081-EFE8-474D-84F4-F6DE88B93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BCC96-6F66-408E-8A55-5B4CFC68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85399-9154-4068-B887-DDE266722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61ED2-9F4E-41D6-8658-5DF7073A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3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D7DB-2CB6-4DAF-BEF3-AEC3D770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B0477-A7A3-4586-96C9-59306E681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3D260-B63D-407F-86FA-BFD634E8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AAAC7-A82C-44AD-B65F-C353063B3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E80E-B183-41F2-99FA-235A7B6A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9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D3135D-E694-4F6D-94B5-3C3538AA6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6F9A5-5685-404F-9476-88DC5E54B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915CB-17CA-4CBC-A650-0A255002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DE0-24D5-4CFA-BCB8-85B5D591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CBB39-4BB5-4B8F-AC86-5EA4E1BE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9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4769-AD6C-4CCC-9721-3F8EB917D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1C7DA-B108-421D-AF0A-17C50E57C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553A3-EE9D-468F-9F89-DA7E183C7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D45BE-8B26-40C1-8033-7F789049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1877C-2A7B-4EAE-B910-4DB04599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6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A2921-ACAA-4A05-9438-31ADC2FC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061F9-47CE-464B-AD40-C2507E33D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A7315-D5B4-42CE-8442-1594BF7B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76D1E-CFC7-4654-86DF-35AF9ACC1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B78D8-5894-49FD-A1FE-6A8FDFDEF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3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5EC8-E182-4503-8DB3-3E215C472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F122E-3A2F-4DDA-96A2-248FB7A35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CE437-1EB2-4015-A2CF-AB6851A64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433BA-8C4A-47F9-B0D3-74F04B92B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D11DE-8ADC-46D4-9E03-B53D4E0EC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DAC7D-1514-4888-8E8D-97B2C0881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697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06036-3BBB-4D45-8DAC-B10228ED1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FEBE-ED9B-4308-AFCC-4D2825713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1E765-B30B-4237-8F41-5303044A0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3CA89-66AA-4CCF-B767-1A2EC3D42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267C42-FAF7-466A-BE0E-96C9C25C3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D7AD99-DB9B-4700-BF91-F6F5364B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9BD2C-1B6E-4DA8-8CC9-339A855B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BA3CAD-BDD2-4134-B492-91D6F702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0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142B-ACFD-48E4-A0C2-A6B2A18F1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D6F6C0-4818-41FA-8533-1ECE142B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55244-76DD-45DE-9F64-4ED62B2A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ED816-8134-4BEA-A051-661CCB0F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1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560FC0-46BF-452C-874A-9D3B4A95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F488F-69D3-4D62-9FF5-5B01D681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173C4-4287-4123-9F19-83E898E6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11884-E417-4E56-B361-C0038E30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77E45-2E07-42C5-B63A-EAB6CB757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B6171-337A-4C07-8D1A-FDEACDF47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AB615-C2BE-4D8C-8973-B1DB9497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74EDE-EB69-498A-A88A-8DF7F8F6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ED365-9266-4473-AA90-E44C4B0A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8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81FF3-C121-464A-8ED8-36304EEA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32ED92-9DBB-43B9-AE75-A1BA4004A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EB40E-62BE-41AF-A55D-40329AAD4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B8966-5265-4E5E-A278-E2088AD1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B8E2D-FC2E-4767-90B5-CDD35487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FF052-A1A4-46C4-807B-7D837F3D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4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76950-5EBC-428F-9F8D-0C565ED3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26B43-7A8A-4668-9AA6-7B365BA2E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E4093-13E9-40C1-A09D-601DCDC71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FB057-5443-41DE-9BDC-99E3D764F0DE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A3C92-988D-4E3D-95BC-12665680D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725C1-F46A-4A4A-B589-4F95ADA7F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82667-E451-427B-B7F4-F359C339A4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8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s://grindstonelake.org/contact-u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Grindstone Lake Association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2024 Annual Meeting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July 6, 2024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58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Clean Boats, Clean 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B07A2-8075-469D-9AC3-14B60C04AE2A}"/>
              </a:ext>
            </a:extLst>
          </p:cNvPr>
          <p:cNvSpPr txBox="1"/>
          <p:nvPr/>
        </p:nvSpPr>
        <p:spPr>
          <a:xfrm>
            <a:off x="2473659" y="1431644"/>
            <a:ext cx="971834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Meet Melanie Schreiber, Grindstone’s 2024 CBCW Monitor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Resides in Turtle Lake, WI and grew up in the Spooner area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Has many years experience as a CBCW monitor – and it’s a family affair!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Possesses a passion for our great lakes and a drive to keep them clean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Stationed at Grindstone’s main public landing off Hwy 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Monitoring hours - 7:00am – 12:00 pm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    (Fri-Sun + Holidays)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C46C6-5940-A4C1-7DA2-D3D15034C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71" y="1761187"/>
            <a:ext cx="2024677" cy="2729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9C81E-8023-4F8F-DAE3-EFE112B7F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727" y="4490883"/>
            <a:ext cx="3134954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49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I-LIDS Update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B07A2-8075-469D-9AC3-14B60C04AE2A}"/>
              </a:ext>
            </a:extLst>
          </p:cNvPr>
          <p:cNvSpPr txBox="1"/>
          <p:nvPr/>
        </p:nvSpPr>
        <p:spPr>
          <a:xfrm>
            <a:off x="3368842" y="1507187"/>
            <a:ext cx="814939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2023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Date Installed - 5/25/23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Date De-installed - 10/26/23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Videos Captured - 10,283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% of boat launch videos reviewed – 23%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Suspect AIS Violations - 1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Hours of operation - 5am - 1am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Total hours of inspection time – 3,080</a:t>
            </a:r>
          </a:p>
          <a:p>
            <a:pPr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2024</a:t>
            </a: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Date Installed -  4/26/24</a:t>
            </a:r>
          </a:p>
          <a:p>
            <a:pPr marL="971550" lvl="1" indent="-5143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Relocated to West of boat launch ramp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37F955-D576-9855-781E-910C15194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49" y="1795946"/>
            <a:ext cx="2713529" cy="40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59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I-LIDS Launch Activity – Time of 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B07A2-8075-469D-9AC3-14B60C04AE2A}"/>
              </a:ext>
            </a:extLst>
          </p:cNvPr>
          <p:cNvSpPr txBox="1"/>
          <p:nvPr/>
        </p:nvSpPr>
        <p:spPr>
          <a:xfrm>
            <a:off x="782319" y="1496375"/>
            <a:ext cx="8149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Peak Launch Activity:  Time of Day - 10 AM – 1 PM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6791AB9-4BF4-0D84-8CB1-BDA36A995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9443" y="2174578"/>
            <a:ext cx="8149392" cy="444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26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I-LIDS Launch Activity – 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B07A2-8075-469D-9AC3-14B60C04AE2A}"/>
              </a:ext>
            </a:extLst>
          </p:cNvPr>
          <p:cNvSpPr txBox="1"/>
          <p:nvPr/>
        </p:nvSpPr>
        <p:spPr>
          <a:xfrm>
            <a:off x="782319" y="1507187"/>
            <a:ext cx="8149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Peak Launch Activity:  Month – June &amp; July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91C673E-9488-DFF3-FC56-7A9AE57CF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3697" y="2149295"/>
            <a:ext cx="8356316" cy="45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9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I-LIDS Launch Activity –  Day of Week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B07A2-8075-469D-9AC3-14B60C04AE2A}"/>
              </a:ext>
            </a:extLst>
          </p:cNvPr>
          <p:cNvSpPr txBox="1"/>
          <p:nvPr/>
        </p:nvSpPr>
        <p:spPr>
          <a:xfrm>
            <a:off x="782319" y="1507187"/>
            <a:ext cx="8149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Peak Launch Activity:  Day of week – Saturday - Sunday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77AAB4-285F-BC43-0DE4-D6FB7E5B9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3181" y="2185389"/>
            <a:ext cx="8149391" cy="444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84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Aquatic Invasive Species (AIS)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Cheryl Contant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13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7E772-4FB1-092F-77F7-FAEBA6C08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7" t="2815" r="121" b="32391"/>
          <a:stretch>
            <a:fillRect/>
          </a:stretch>
        </p:blipFill>
        <p:spPr bwMode="auto">
          <a:xfrm>
            <a:off x="2391987" y="1352202"/>
            <a:ext cx="5904847" cy="522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Oval 3">
            <a:extLst>
              <a:ext uri="{FF2B5EF4-FFF2-40B4-BE49-F238E27FC236}">
                <a16:creationId xmlns:a16="http://schemas.microsoft.com/office/drawing/2014/main" id="{16469809-0773-15CB-1698-0CDC87AA6F34}"/>
              </a:ext>
            </a:extLst>
          </p:cNvPr>
          <p:cNvSpPr>
            <a:spLocks noChangeArrowheads="1"/>
          </p:cNvSpPr>
          <p:nvPr/>
        </p:nvSpPr>
        <p:spPr bwMode="auto">
          <a:xfrm rot="1625403">
            <a:off x="5274598" y="3125054"/>
            <a:ext cx="860255" cy="1636684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0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1035423" y="1586751"/>
            <a:ext cx="1058283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Aquatic Invasive Species:</a:t>
            </a:r>
            <a:endParaRPr lang="en-US" sz="2400" dirty="0"/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Known history of Curly Leaf Pondweed (discovered 2006; treated chemically in 2010; ineffective)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Early season plant, small beds, dies off in June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2050" name="Picture 2" descr="Curly-leaf pondweed | (Potamogeton ...">
            <a:extLst>
              <a:ext uri="{FF2B5EF4-FFF2-40B4-BE49-F238E27FC236}">
                <a16:creationId xmlns:a16="http://schemas.microsoft.com/office/drawing/2014/main" id="{763CCE9C-69FA-41C2-9C7C-3E6DF54A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849" y="4033586"/>
            <a:ext cx="3574116" cy="237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rly-leaf pondweed - Michigan United ...">
            <a:extLst>
              <a:ext uri="{FF2B5EF4-FFF2-40B4-BE49-F238E27FC236}">
                <a16:creationId xmlns:a16="http://schemas.microsoft.com/office/drawing/2014/main" id="{CD73FDB1-7912-ABD0-E80A-119CB0BF8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576" y="3780933"/>
            <a:ext cx="3798865" cy="263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364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1035423" y="1586752"/>
            <a:ext cx="103676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Aquatic Invasive Species:</a:t>
            </a:r>
            <a:endParaRPr lang="en-US" sz="2400" dirty="0"/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Discovery of Eurasian Water Milfoil in June, 2023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No large beds but plants found in several locations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Most likely coming from Anchor Bay in LCO</a:t>
            </a:r>
          </a:p>
        </p:txBody>
      </p:sp>
      <p:pic>
        <p:nvPicPr>
          <p:cNvPr id="3074" name="Picture 2" descr="Eurasian watermilfoil | (Myriophyllum ...">
            <a:extLst>
              <a:ext uri="{FF2B5EF4-FFF2-40B4-BE49-F238E27FC236}">
                <a16:creationId xmlns:a16="http://schemas.microsoft.com/office/drawing/2014/main" id="{E2C05974-82FD-19ED-7A36-52634C064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37" y="3798799"/>
            <a:ext cx="3564310" cy="237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vasive Species — COURTE OREILLES ...">
            <a:extLst>
              <a:ext uri="{FF2B5EF4-FFF2-40B4-BE49-F238E27FC236}">
                <a16:creationId xmlns:a16="http://schemas.microsoft.com/office/drawing/2014/main" id="{C5C2AEBB-F6ED-E2C8-9979-66C542511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58" y="3709685"/>
            <a:ext cx="4007224" cy="265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25CC55-DD45-1D4B-539C-22BCEF746126}"/>
              </a:ext>
            </a:extLst>
          </p:cNvPr>
          <p:cNvSpPr txBox="1"/>
          <p:nvPr/>
        </p:nvSpPr>
        <p:spPr>
          <a:xfrm>
            <a:off x="7149353" y="6372432"/>
            <a:ext cx="400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Lac Courte Oreilles</a:t>
            </a:r>
          </a:p>
        </p:txBody>
      </p:sp>
    </p:spTree>
    <p:extLst>
      <p:ext uri="{BB962C8B-B14F-4D97-AF65-F5344CB8AC3E}">
        <p14:creationId xmlns:p14="http://schemas.microsoft.com/office/powerpoint/2010/main" val="165294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 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1035423" y="1586752"/>
            <a:ext cx="103676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Applied for (Nov 2023) and received (March 2024) AIS Population Control Grant for $17,700 for 2024-25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AIS meander surveys to locate CLP and EWM (2 per year)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SCUBA divers hand pull CLP and EWM (2 per year)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First survey confirmed CLP and EWM presence and locations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First Dive in June 2024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976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-130629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6" y="374755"/>
            <a:ext cx="3142209" cy="6145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1217118" y="1310418"/>
            <a:ext cx="104300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Welcome and Updates – Donna Carlson</a:t>
            </a:r>
          </a:p>
          <a:p>
            <a:r>
              <a:rPr lang="en-US" sz="2800" dirty="0"/>
              <a:t>	Financial Update – Mike Warden</a:t>
            </a:r>
          </a:p>
          <a:p>
            <a:r>
              <a:rPr lang="en-US" sz="2800" dirty="0"/>
              <a:t>	Clean Water, Clean Boats – Greg </a:t>
            </a:r>
            <a:r>
              <a:rPr lang="en-US" sz="2800" dirty="0" err="1"/>
              <a:t>Klausen</a:t>
            </a:r>
            <a:r>
              <a:rPr lang="en-US" sz="2800" dirty="0"/>
              <a:t>, CBCW	</a:t>
            </a:r>
          </a:p>
          <a:p>
            <a:r>
              <a:rPr lang="en-US" sz="2800" dirty="0"/>
              <a:t>	Aquatic Invasive Species (AIS) – Cheryl Contant</a:t>
            </a:r>
          </a:p>
          <a:p>
            <a:r>
              <a:rPr lang="en-US" sz="2800" dirty="0"/>
              <a:t>	</a:t>
            </a:r>
            <a:r>
              <a:rPr lang="en-US" sz="2800" dirty="0" err="1"/>
              <a:t>Oxythermal</a:t>
            </a:r>
            <a:r>
              <a:rPr lang="en-US" sz="2800" dirty="0"/>
              <a:t> Habitat Grant – Karen Mumford</a:t>
            </a:r>
          </a:p>
          <a:p>
            <a:r>
              <a:rPr lang="en-US" sz="2800" dirty="0"/>
              <a:t>	Grindstone Lake Community  – Donna Carlson</a:t>
            </a:r>
          </a:p>
          <a:p>
            <a:r>
              <a:rPr lang="en-US" sz="2800" dirty="0"/>
              <a:t>	Water Level Update – Greg </a:t>
            </a:r>
            <a:r>
              <a:rPr lang="en-US" sz="2800" dirty="0" err="1"/>
              <a:t>Klausen</a:t>
            </a:r>
            <a:endParaRPr lang="en-US" sz="2800" dirty="0"/>
          </a:p>
          <a:p>
            <a:r>
              <a:rPr lang="en-US" sz="2800" dirty="0"/>
              <a:t>	Grindstone Lake Association Governance – Donna Carlson</a:t>
            </a:r>
          </a:p>
          <a:p>
            <a:r>
              <a:rPr lang="en-US" sz="2800" dirty="0"/>
              <a:t>	</a:t>
            </a:r>
          </a:p>
          <a:p>
            <a:r>
              <a:rPr lang="en-US" sz="2800" dirty="0"/>
              <a:t>Grindstone Lake Foundation – Cindy Parker, Mike Warden</a:t>
            </a:r>
          </a:p>
          <a:p>
            <a:endParaRPr lang="en-US" sz="2800" dirty="0"/>
          </a:p>
          <a:p>
            <a:pPr algn="l"/>
            <a:r>
              <a:rPr lang="en-US" sz="2800" dirty="0"/>
              <a:t>Guest Speaker – Max Wolter, </a:t>
            </a:r>
            <a:r>
              <a:rPr lang="en-US" sz="2800" b="0" i="0" u="none" strike="noStrike" baseline="0" dirty="0"/>
              <a:t>Senior Fisheries Biologist, WDNR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3783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 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783925" y="1586752"/>
            <a:ext cx="1061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SCUBA divers hand pull plants from the roots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21E6F7AF-8495-B583-C4D0-81B6AE1FD2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in a black wet suit underwater&#10;&#10;Description automatically generated">
            <a:extLst>
              <a:ext uri="{FF2B5EF4-FFF2-40B4-BE49-F238E27FC236}">
                <a16:creationId xmlns:a16="http://schemas.microsoft.com/office/drawing/2014/main" id="{3F39A254-DF8F-199A-C2B8-5DCAF2966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5" y="3016613"/>
            <a:ext cx="4329825" cy="3247369"/>
          </a:xfrm>
          <a:prstGeom prst="rect">
            <a:avLst/>
          </a:prstGeom>
        </p:spPr>
      </p:pic>
      <p:pic>
        <p:nvPicPr>
          <p:cNvPr id="9" name="Picture 8" descr="A group of people swimming in a lake&#10;&#10;Description automatically generated">
            <a:extLst>
              <a:ext uri="{FF2B5EF4-FFF2-40B4-BE49-F238E27FC236}">
                <a16:creationId xmlns:a16="http://schemas.microsoft.com/office/drawing/2014/main" id="{F0687AFB-2327-3153-98A9-5468F295B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04" y="2725758"/>
            <a:ext cx="5061801" cy="3796351"/>
          </a:xfrm>
          <a:prstGeom prst="rect">
            <a:avLst/>
          </a:prstGeom>
        </p:spPr>
      </p:pic>
      <p:pic>
        <p:nvPicPr>
          <p:cNvPr id="11" name="Picture 10" descr="A seal swimming in the water with a flag&#10;&#10;Description automatically generated">
            <a:extLst>
              <a:ext uri="{FF2B5EF4-FFF2-40B4-BE49-F238E27FC236}">
                <a16:creationId xmlns:a16="http://schemas.microsoft.com/office/drawing/2014/main" id="{31B1D7F3-7CC5-70F0-D5E3-F69182EED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69" y="2233083"/>
            <a:ext cx="3365993" cy="224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14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 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783925" y="1586752"/>
            <a:ext cx="1061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SCUBA divers:  Hand-pulled </a:t>
            </a:r>
            <a:r>
              <a:rPr lang="en-US" sz="3600" b="1" dirty="0"/>
              <a:t>63 cubic feet of AIS in 1 day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21E6F7AF-8495-B583-C4D0-81B6AE1FD2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154289-A930-DB98-E0C2-2846450D0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t="1322" r="23137"/>
          <a:stretch/>
        </p:blipFill>
        <p:spPr>
          <a:xfrm rot="5400000">
            <a:off x="1618122" y="1654858"/>
            <a:ext cx="3919047" cy="5075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AFCBD9-05FC-7731-1787-326F2FE08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18057" r="20921" b="5522"/>
          <a:stretch/>
        </p:blipFill>
        <p:spPr>
          <a:xfrm>
            <a:off x="6527579" y="2399525"/>
            <a:ext cx="5075501" cy="40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51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 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1035423" y="1586752"/>
            <a:ext cx="1036768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Upcoming This Summer: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One more hand pulling targeting EWM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Meander survey to determine effectiveness of hand pulling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600" dirty="0"/>
          </a:p>
          <a:p>
            <a:r>
              <a:rPr lang="en-US" sz="3600" dirty="0"/>
              <a:t>Next Summer: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Survey – Hand Pulling – Hand Pulling – Survey 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Another Grant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8386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5" y="418407"/>
            <a:ext cx="6706088" cy="5153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Little Grindstone Lake 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7700E-275E-2E89-6E8A-EEB2E7658EB4}"/>
              </a:ext>
            </a:extLst>
          </p:cNvPr>
          <p:cNvSpPr txBox="1"/>
          <p:nvPr/>
        </p:nvSpPr>
        <p:spPr>
          <a:xfrm>
            <a:off x="1035423" y="1586752"/>
            <a:ext cx="103676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PLEASE HELP STOP THE SPREAD</a:t>
            </a:r>
          </a:p>
          <a:p>
            <a:endParaRPr lang="en-US" sz="3600" dirty="0"/>
          </a:p>
          <a:p>
            <a:r>
              <a:rPr lang="en-US" sz="3600" dirty="0"/>
              <a:t>When entering Little Grindstone Lake from LCO, PLEASE reverse your engine and check propeller for “hitchhikers</a:t>
            </a:r>
            <a:r>
              <a:rPr lang="en-US" sz="3600"/>
              <a:t>” 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Keep the entirety of Little Grindstone channel and lake as a “SLOW, NO WAKE” Zone</a:t>
            </a:r>
            <a:endParaRPr lang="en-US" sz="32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702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Fisheries &amp; Habitat</a:t>
            </a: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Karen Mumford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96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68145" y="418407"/>
            <a:ext cx="9791833" cy="51538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Grindstone Lake </a:t>
            </a:r>
            <a:r>
              <a:rPr lang="en-US" b="1" dirty="0" err="1">
                <a:solidFill>
                  <a:schemeClr val="bg1"/>
                </a:solidFill>
              </a:rPr>
              <a:t>Oxythermal</a:t>
            </a:r>
            <a:r>
              <a:rPr lang="en-US" b="1" dirty="0">
                <a:solidFill>
                  <a:schemeClr val="bg1"/>
                </a:solidFill>
              </a:rPr>
              <a:t> Habitat Study</a:t>
            </a:r>
          </a:p>
        </p:txBody>
      </p:sp>
      <p:pic>
        <p:nvPicPr>
          <p:cNvPr id="4" name="Picture 3" descr="A diagram of fish species&#10;&#10;Description automatically generated">
            <a:extLst>
              <a:ext uri="{FF2B5EF4-FFF2-40B4-BE49-F238E27FC236}">
                <a16:creationId xmlns:a16="http://schemas.microsoft.com/office/drawing/2014/main" id="{0DC9F517-DFCE-6E91-A0C2-2061156AB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37" y="1585840"/>
            <a:ext cx="5606716" cy="52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47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68145" y="418407"/>
            <a:ext cx="9791833" cy="51538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Grindstone Lake </a:t>
            </a:r>
            <a:r>
              <a:rPr lang="en-US" b="1" dirty="0" err="1">
                <a:solidFill>
                  <a:schemeClr val="bg1"/>
                </a:solidFill>
              </a:rPr>
              <a:t>Oxythermal</a:t>
            </a:r>
            <a:r>
              <a:rPr lang="en-US" b="1" dirty="0">
                <a:solidFill>
                  <a:schemeClr val="bg1"/>
                </a:solidFill>
              </a:rPr>
              <a:t> Habitat Study</a:t>
            </a:r>
          </a:p>
        </p:txBody>
      </p:sp>
      <p:pic>
        <p:nvPicPr>
          <p:cNvPr id="4" name="Picture 3" descr="A diagram of fish species&#10;&#10;Description automatically generated">
            <a:extLst>
              <a:ext uri="{FF2B5EF4-FFF2-40B4-BE49-F238E27FC236}">
                <a16:creationId xmlns:a16="http://schemas.microsoft.com/office/drawing/2014/main" id="{0DC9F517-DFCE-6E91-A0C2-2061156AB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3" y="1740720"/>
            <a:ext cx="5606716" cy="5272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E5774-F35A-EB32-9C55-69F5F3DCF296}"/>
              </a:ext>
            </a:extLst>
          </p:cNvPr>
          <p:cNvSpPr txBox="1"/>
          <p:nvPr/>
        </p:nvSpPr>
        <p:spPr>
          <a:xfrm>
            <a:off x="6587643" y="2209345"/>
            <a:ext cx="523745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Over 190 Two-Story Lakes in WI</a:t>
            </a:r>
          </a:p>
          <a:p>
            <a:endParaRPr lang="en-US" sz="2800" dirty="0"/>
          </a:p>
          <a:p>
            <a:r>
              <a:rPr lang="en-US" sz="2800" dirty="0"/>
              <a:t>Five Two-Story Lakes in Sawyer Co.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Ashegon</a:t>
            </a:r>
            <a:r>
              <a:rPr lang="en-US" sz="2800" dirty="0"/>
              <a:t> Lake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Grindstone Lake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Lac Courte Oreilles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Round Lake (Big Round)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Whitefish Lake</a:t>
            </a:r>
          </a:p>
        </p:txBody>
      </p:sp>
    </p:spTree>
    <p:extLst>
      <p:ext uri="{BB962C8B-B14F-4D97-AF65-F5344CB8AC3E}">
        <p14:creationId xmlns:p14="http://schemas.microsoft.com/office/powerpoint/2010/main" val="2626945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68145" y="418407"/>
            <a:ext cx="9791833" cy="51538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Grindstone Lake </a:t>
            </a:r>
            <a:r>
              <a:rPr lang="en-US" b="1" dirty="0" err="1">
                <a:solidFill>
                  <a:schemeClr val="bg1"/>
                </a:solidFill>
              </a:rPr>
              <a:t>Oxythermal</a:t>
            </a:r>
            <a:r>
              <a:rPr lang="en-US" b="1" dirty="0">
                <a:solidFill>
                  <a:schemeClr val="bg1"/>
                </a:solidFill>
              </a:rPr>
              <a:t> Habitat Study</a:t>
            </a:r>
          </a:p>
        </p:txBody>
      </p:sp>
      <p:pic>
        <p:nvPicPr>
          <p:cNvPr id="4" name="Picture 3" descr="A diagram of fish species&#10;&#10;Description automatically generated">
            <a:extLst>
              <a:ext uri="{FF2B5EF4-FFF2-40B4-BE49-F238E27FC236}">
                <a16:creationId xmlns:a16="http://schemas.microsoft.com/office/drawing/2014/main" id="{0DC9F517-DFCE-6E91-A0C2-2061156AB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5" y="1610153"/>
            <a:ext cx="4788568" cy="4502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E5774-F35A-EB32-9C55-69F5F3DCF296}"/>
              </a:ext>
            </a:extLst>
          </p:cNvPr>
          <p:cNvSpPr txBox="1"/>
          <p:nvPr/>
        </p:nvSpPr>
        <p:spPr>
          <a:xfrm>
            <a:off x="6115396" y="1352203"/>
            <a:ext cx="558330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Following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ummer stratification, support for cold water species requires: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 layer at least 1 meter in thickness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issolved oxygen concentration of at least 6 mg/L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aximum temperature of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Cisco 73 F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Lake Whitefish 66 F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5920B-CE68-FF2C-6D85-E79C9C190F2E}"/>
              </a:ext>
            </a:extLst>
          </p:cNvPr>
          <p:cNvSpPr txBox="1"/>
          <p:nvPr/>
        </p:nvSpPr>
        <p:spPr>
          <a:xfrm>
            <a:off x="9519018" y="649477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WisCalm</a:t>
            </a:r>
            <a:r>
              <a:rPr lang="en-US" dirty="0"/>
              <a:t>, 2024, WI DNR</a:t>
            </a:r>
          </a:p>
        </p:txBody>
      </p:sp>
    </p:spTree>
    <p:extLst>
      <p:ext uri="{BB962C8B-B14F-4D97-AF65-F5344CB8AC3E}">
        <p14:creationId xmlns:p14="http://schemas.microsoft.com/office/powerpoint/2010/main" val="4088736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68145" y="418407"/>
            <a:ext cx="9791833" cy="51538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Grindstone Lake </a:t>
            </a:r>
            <a:r>
              <a:rPr lang="en-US" b="1" dirty="0" err="1">
                <a:solidFill>
                  <a:schemeClr val="bg1"/>
                </a:solidFill>
              </a:rPr>
              <a:t>Oxythermal</a:t>
            </a:r>
            <a:r>
              <a:rPr lang="en-US" b="1" dirty="0">
                <a:solidFill>
                  <a:schemeClr val="bg1"/>
                </a:solidFill>
              </a:rPr>
              <a:t> Habitat Study</a:t>
            </a:r>
          </a:p>
        </p:txBody>
      </p:sp>
      <p:pic>
        <p:nvPicPr>
          <p:cNvPr id="4" name="Picture 3" descr="A diagram of fish species&#10;&#10;Description automatically generated">
            <a:extLst>
              <a:ext uri="{FF2B5EF4-FFF2-40B4-BE49-F238E27FC236}">
                <a16:creationId xmlns:a16="http://schemas.microsoft.com/office/drawing/2014/main" id="{0DC9F517-DFCE-6E91-A0C2-2061156AB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8" y="1677084"/>
            <a:ext cx="5030480" cy="4730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82A6A4-D274-93B9-1A41-95C819C0B5E4}"/>
              </a:ext>
            </a:extLst>
          </p:cNvPr>
          <p:cNvSpPr txBox="1"/>
          <p:nvPr/>
        </p:nvSpPr>
        <p:spPr>
          <a:xfrm>
            <a:off x="5625327" y="1790895"/>
            <a:ext cx="661508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Due to a warming climate and </a:t>
            </a:r>
          </a:p>
          <a:p>
            <a:r>
              <a:rPr lang="en-US" sz="4000" dirty="0"/>
              <a:t>increasing lake productivity, </a:t>
            </a:r>
          </a:p>
          <a:p>
            <a:r>
              <a:rPr lang="en-US" sz="4000" dirty="0"/>
              <a:t>is Grindstone Lake’s Two-Story </a:t>
            </a:r>
          </a:p>
          <a:p>
            <a:r>
              <a:rPr lang="en-US" sz="4000" dirty="0"/>
              <a:t>fishery habitat disappearing </a:t>
            </a:r>
          </a:p>
          <a:p>
            <a:r>
              <a:rPr lang="en-US" sz="4000" dirty="0"/>
              <a:t>during the summer?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18FF84-4595-839B-A5E3-1AA4DB73FA27}"/>
              </a:ext>
            </a:extLst>
          </p:cNvPr>
          <p:cNvCxnSpPr>
            <a:cxnSpLocks/>
          </p:cNvCxnSpPr>
          <p:nvPr/>
        </p:nvCxnSpPr>
        <p:spPr>
          <a:xfrm>
            <a:off x="3002577" y="3174855"/>
            <a:ext cx="0" cy="7233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03D9B7-AD94-50FA-DBB3-488697FDF2BF}"/>
              </a:ext>
            </a:extLst>
          </p:cNvPr>
          <p:cNvCxnSpPr>
            <a:cxnSpLocks/>
          </p:cNvCxnSpPr>
          <p:nvPr/>
        </p:nvCxnSpPr>
        <p:spPr>
          <a:xfrm>
            <a:off x="2517303" y="3197436"/>
            <a:ext cx="0" cy="7233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4ED90D-3344-1FC9-69BB-C891B8CBA784}"/>
              </a:ext>
            </a:extLst>
          </p:cNvPr>
          <p:cNvCxnSpPr>
            <a:cxnSpLocks/>
          </p:cNvCxnSpPr>
          <p:nvPr/>
        </p:nvCxnSpPr>
        <p:spPr>
          <a:xfrm>
            <a:off x="3403630" y="3174855"/>
            <a:ext cx="0" cy="7233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7F5DF19-2F2D-54F1-1312-2D63F5F80271}"/>
              </a:ext>
            </a:extLst>
          </p:cNvPr>
          <p:cNvSpPr/>
          <p:nvPr/>
        </p:nvSpPr>
        <p:spPr>
          <a:xfrm>
            <a:off x="4235121" y="4235089"/>
            <a:ext cx="1346316" cy="1427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56BD63-DEC0-09BB-E03B-A59849AAEF1E}"/>
              </a:ext>
            </a:extLst>
          </p:cNvPr>
          <p:cNvCxnSpPr>
            <a:cxnSpLocks/>
          </p:cNvCxnSpPr>
          <p:nvPr/>
        </p:nvCxnSpPr>
        <p:spPr>
          <a:xfrm flipV="1">
            <a:off x="2382600" y="4640121"/>
            <a:ext cx="0" cy="6417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CF514-5C32-127B-F73F-482CFB819660}"/>
              </a:ext>
            </a:extLst>
          </p:cNvPr>
          <p:cNvCxnSpPr>
            <a:cxnSpLocks/>
          </p:cNvCxnSpPr>
          <p:nvPr/>
        </p:nvCxnSpPr>
        <p:spPr>
          <a:xfrm flipV="1">
            <a:off x="3403630" y="4628089"/>
            <a:ext cx="0" cy="6417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45E4F6D-A3CF-7A4C-1878-26C6ED1DF1DA}"/>
              </a:ext>
            </a:extLst>
          </p:cNvPr>
          <p:cNvSpPr/>
          <p:nvPr/>
        </p:nvSpPr>
        <p:spPr>
          <a:xfrm>
            <a:off x="1487004" y="4228370"/>
            <a:ext cx="2875547" cy="39971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4380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4" y="418407"/>
            <a:ext cx="9791833" cy="5153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Data Collection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180116F-B134-810B-B4AD-8AE18086BD05}"/>
              </a:ext>
            </a:extLst>
          </p:cNvPr>
          <p:cNvSpPr txBox="1">
            <a:spLocks/>
          </p:cNvSpPr>
          <p:nvPr/>
        </p:nvSpPr>
        <p:spPr>
          <a:xfrm>
            <a:off x="315709" y="1808829"/>
            <a:ext cx="387817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Sample </a:t>
            </a:r>
          </a:p>
          <a:p>
            <a:pPr lvl="1"/>
            <a:r>
              <a:rPr lang="en-US" sz="3200" dirty="0"/>
              <a:t> 60 ft hole</a:t>
            </a:r>
          </a:p>
          <a:p>
            <a:pPr lvl="1"/>
            <a:r>
              <a:rPr lang="en-US" sz="3200" dirty="0"/>
              <a:t> Bimonthly</a:t>
            </a:r>
          </a:p>
          <a:p>
            <a:pPr lvl="1"/>
            <a:r>
              <a:rPr lang="en-US" sz="3200" dirty="0"/>
              <a:t> Ice out until  October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69D7F-67C5-28DB-B212-475C6BA0F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70" y="1400222"/>
            <a:ext cx="8292740" cy="519308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45472C-A6B5-AB5E-E703-AE9D41965A90}"/>
              </a:ext>
            </a:extLst>
          </p:cNvPr>
          <p:cNvSpPr/>
          <p:nvPr/>
        </p:nvSpPr>
        <p:spPr>
          <a:xfrm>
            <a:off x="7039449" y="4868237"/>
            <a:ext cx="457200" cy="34891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2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Financial Update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Mike Warden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32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3924" y="418407"/>
            <a:ext cx="9791833" cy="5153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Data Collection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11019C-BA60-7718-2F20-C40A84EE1B0F}"/>
              </a:ext>
            </a:extLst>
          </p:cNvPr>
          <p:cNvSpPr txBox="1">
            <a:spLocks/>
          </p:cNvSpPr>
          <p:nvPr/>
        </p:nvSpPr>
        <p:spPr>
          <a:xfrm>
            <a:off x="838200" y="1584993"/>
            <a:ext cx="48768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Collect dissolved oxygen, temperature, and conductivity measures</a:t>
            </a:r>
          </a:p>
          <a:p>
            <a:r>
              <a:rPr lang="en-US" dirty="0"/>
              <a:t>Measures taken every meter until 60ft.</a:t>
            </a:r>
          </a:p>
          <a:p>
            <a:pPr marL="0" indent="0">
              <a:buNone/>
            </a:pPr>
            <a:r>
              <a:rPr lang="en-US" dirty="0"/>
              <a:t>Data will help us determine if higher oxygen, lower temperature layer remains in place all summer long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D5AD35-C431-9019-4489-E3C78ADE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286" y="889796"/>
            <a:ext cx="2727314" cy="36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Digital Optical Dissolved Oxygen Meter | ysi.com">
            <a:extLst>
              <a:ext uri="{FF2B5EF4-FFF2-40B4-BE49-F238E27FC236}">
                <a16:creationId xmlns:a16="http://schemas.microsoft.com/office/drawing/2014/main" id="{E076483B-A723-0A65-C305-1A9A0270B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522" y="4526215"/>
            <a:ext cx="2242551" cy="224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YSI ProSolo - Handheld Multiparameter Water Quality Meter">
            <a:extLst>
              <a:ext uri="{FF2B5EF4-FFF2-40B4-BE49-F238E27FC236}">
                <a16:creationId xmlns:a16="http://schemas.microsoft.com/office/drawing/2014/main" id="{44DA5B77-71D4-2567-18F5-D5938AA36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28" y="2160338"/>
            <a:ext cx="1965594" cy="40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83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5220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9E133F-447A-D94B-CDCC-3317785A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Collect data for at least 2 years</a:t>
            </a:r>
          </a:p>
          <a:p>
            <a:r>
              <a:rPr lang="en-US" sz="3600" dirty="0"/>
              <a:t>Train additional volunteers to use equipment and help with bimonthly data collection</a:t>
            </a:r>
          </a:p>
          <a:p>
            <a:r>
              <a:rPr lang="en-US" sz="3600" dirty="0"/>
              <a:t>Enter data into Surface Water Integrated Monitoring System (SWIMS)</a:t>
            </a:r>
          </a:p>
          <a:p>
            <a:r>
              <a:rPr lang="en-US" sz="3600" dirty="0"/>
              <a:t>Characterize </a:t>
            </a:r>
            <a:r>
              <a:rPr lang="en-US" sz="3600" dirty="0" err="1"/>
              <a:t>oxythermal</a:t>
            </a:r>
            <a:r>
              <a:rPr lang="en-US" sz="3600" dirty="0"/>
              <a:t> habitat conditions in Grindstone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25306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Grindstone Lake Community</a:t>
            </a: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Donna Carlson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23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969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 Owner’s Packet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9E133F-447A-D94B-CDCC-3317785AA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811326" cy="4667249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Welcome Letter</a:t>
            </a:r>
          </a:p>
          <a:p>
            <a:r>
              <a:rPr lang="en-US" sz="3600" dirty="0"/>
              <a:t>2023 Newsletter</a:t>
            </a:r>
          </a:p>
          <a:p>
            <a:r>
              <a:rPr lang="en-US" sz="3600" dirty="0"/>
              <a:t>Comprehensive Lake Management Plan Summary</a:t>
            </a:r>
          </a:p>
          <a:p>
            <a:r>
              <a:rPr lang="en-US" sz="3600" dirty="0"/>
              <a:t>Neighborhood Leaders</a:t>
            </a:r>
          </a:p>
          <a:p>
            <a:r>
              <a:rPr lang="en-US" sz="3600" dirty="0"/>
              <a:t>Grindstone Lake Map</a:t>
            </a:r>
          </a:p>
          <a:p>
            <a:r>
              <a:rPr lang="en-US" sz="3600" dirty="0"/>
              <a:t>Waterfront Living Pamphlets</a:t>
            </a:r>
          </a:p>
          <a:p>
            <a:r>
              <a:rPr lang="en-US" sz="3600" dirty="0"/>
              <a:t>2023 – 6 new Neighbors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 descr="A folder with papers and papers on a brown surface">
            <a:extLst>
              <a:ext uri="{FF2B5EF4-FFF2-40B4-BE49-F238E27FC236}">
                <a16:creationId xmlns:a16="http://schemas.microsoft.com/office/drawing/2014/main" id="{03B482AA-51BC-91CC-8430-B33B52B21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525" y="2908092"/>
            <a:ext cx="5296595" cy="35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96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07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Neighborhoods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9E133F-447A-D94B-CDCC-3317785AA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704" y="1825625"/>
            <a:ext cx="4247248" cy="4351338"/>
          </a:xfrm>
        </p:spPr>
        <p:txBody>
          <a:bodyPr>
            <a:normAutofit/>
          </a:bodyPr>
          <a:lstStyle/>
          <a:p>
            <a:r>
              <a:rPr lang="en-US" sz="3600" dirty="0"/>
              <a:t>Neighborhood #10 -Leader needed</a:t>
            </a:r>
          </a:p>
          <a:p>
            <a:pPr lvl="1"/>
            <a:r>
              <a:rPr lang="en-US" sz="2800" dirty="0"/>
              <a:t>Shady Ln, Fern Ln, Blue Spruce Ln, Sunset Ridge Ln</a:t>
            </a:r>
          </a:p>
          <a:p>
            <a:pPr lvl="1"/>
            <a:r>
              <a:rPr lang="en-US" sz="2800" dirty="0"/>
              <a:t>County Hwy E 13877W thru 14083W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01468-A373-A277-62E0-3B1B554E0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207" y="1428232"/>
            <a:ext cx="7270090" cy="514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6FD5178F-1D85-150F-0738-AAAE8A63F0F3}"/>
              </a:ext>
            </a:extLst>
          </p:cNvPr>
          <p:cNvSpPr/>
          <p:nvPr/>
        </p:nvSpPr>
        <p:spPr>
          <a:xfrm rot="1860898">
            <a:off x="10058399" y="177224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81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Water Level Update</a:t>
            </a: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Greg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Klausen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44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FEBBF-64F5-EE55-87A3-45836190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979" y="287630"/>
            <a:ext cx="7181882" cy="1143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E9B9083-F88B-060F-05E2-46E6F214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5" y="-1997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Emerging Issue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A26BCF-7120-4D13-A8E2-A490C480B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486"/>
            <a:ext cx="10515600" cy="5323114"/>
          </a:xfrm>
        </p:spPr>
        <p:txBody>
          <a:bodyPr>
            <a:no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Lake Levels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D5C1B-D7D5-D499-CE69-56B200681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066"/>
            <a:ext cx="5165964" cy="6414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95D79-23A1-041F-4343-CE6B12529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037" y="1807029"/>
            <a:ext cx="4829763" cy="338496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366AA7-1512-08B7-A10A-7F0B3ACB3062}"/>
              </a:ext>
            </a:extLst>
          </p:cNvPr>
          <p:cNvCxnSpPr>
            <a:cxnSpLocks/>
          </p:cNvCxnSpPr>
          <p:nvPr/>
        </p:nvCxnSpPr>
        <p:spPr>
          <a:xfrm>
            <a:off x="2537718" y="4724400"/>
            <a:ext cx="188125" cy="1088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29FF31B-DA3F-D464-9EE4-9AEC170395F5}"/>
              </a:ext>
            </a:extLst>
          </p:cNvPr>
          <p:cNvSpPr txBox="1"/>
          <p:nvPr/>
        </p:nvSpPr>
        <p:spPr>
          <a:xfrm>
            <a:off x="2830183" y="4822659"/>
            <a:ext cx="150579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Billy Boy Dam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A317E-DF6F-ED2B-75FC-214EC0715C33}"/>
              </a:ext>
            </a:extLst>
          </p:cNvPr>
          <p:cNvSpPr txBox="1"/>
          <p:nvPr/>
        </p:nvSpPr>
        <p:spPr>
          <a:xfrm>
            <a:off x="8036282" y="5191991"/>
            <a:ext cx="2257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Billy Boy Dam 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292B4073-E244-CA55-AE0E-8E91D764C882}"/>
              </a:ext>
            </a:extLst>
          </p:cNvPr>
          <p:cNvSpPr txBox="1">
            <a:spLocks/>
          </p:cNvSpPr>
          <p:nvPr/>
        </p:nvSpPr>
        <p:spPr>
          <a:xfrm>
            <a:off x="5114160" y="179373"/>
            <a:ext cx="7003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Water Level Update</a:t>
            </a:r>
          </a:p>
        </p:txBody>
      </p:sp>
    </p:spTree>
    <p:extLst>
      <p:ext uri="{BB962C8B-B14F-4D97-AF65-F5344CB8AC3E}">
        <p14:creationId xmlns:p14="http://schemas.microsoft.com/office/powerpoint/2010/main" val="3256774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15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Historical Management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9E133F-447A-D94B-CDCC-3317785A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1935</a:t>
            </a:r>
            <a:r>
              <a:rPr lang="en-US" dirty="0"/>
              <a:t> - Grindstone and LCO lake residents request old logging dam be updated to maintain water levels</a:t>
            </a:r>
          </a:p>
          <a:p>
            <a:r>
              <a:rPr lang="en-US" b="1" dirty="0"/>
              <a:t>1942</a:t>
            </a:r>
            <a:r>
              <a:rPr lang="en-US" dirty="0"/>
              <a:t> - High water levels led to widening of 2 bridges upstream of dam to increase flow downstream</a:t>
            </a:r>
          </a:p>
          <a:p>
            <a:r>
              <a:rPr lang="en-US" b="1" dirty="0"/>
              <a:t>1954</a:t>
            </a:r>
            <a:r>
              <a:rPr lang="en-US" dirty="0"/>
              <a:t> - Public Service Commission of WI (PSC) required moveable gates to be installed</a:t>
            </a:r>
          </a:p>
          <a:p>
            <a:r>
              <a:rPr lang="en-US" b="1" dirty="0"/>
              <a:t>1955</a:t>
            </a:r>
            <a:r>
              <a:rPr lang="en-US" dirty="0"/>
              <a:t> - Under authority of Section 31.02, Statutes PSC established:</a:t>
            </a:r>
          </a:p>
          <a:p>
            <a:pPr marL="976313" lvl="1"/>
            <a:r>
              <a:rPr lang="en-US" dirty="0"/>
              <a:t>Max level 97.3 feet</a:t>
            </a:r>
          </a:p>
          <a:p>
            <a:pPr marL="976313" lvl="1"/>
            <a:r>
              <a:rPr lang="en-US" dirty="0"/>
              <a:t>Min level 96.8 feet</a:t>
            </a:r>
          </a:p>
          <a:p>
            <a:r>
              <a:rPr lang="en-US" b="1" dirty="0"/>
              <a:t>2021</a:t>
            </a:r>
            <a:r>
              <a:rPr lang="en-US" dirty="0"/>
              <a:t> - Sawyer Co. now managing according to PSC policy of 1955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56264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3" y="-130629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6" y="156411"/>
            <a:ext cx="7795520" cy="101291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Water Level Update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713266" y="797510"/>
            <a:ext cx="1127886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/>
              <a:t>May 2023 </a:t>
            </a:r>
            <a:r>
              <a:rPr lang="en-US" sz="2800" dirty="0"/>
              <a:t>- Proposal Letter to DNR to reinstate historical level	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Sept 2023 </a:t>
            </a:r>
            <a:r>
              <a:rPr lang="en-US" sz="2800" dirty="0"/>
              <a:t>- Legal rights determination letter to DNR		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April 2024 </a:t>
            </a:r>
            <a:r>
              <a:rPr lang="en-US" sz="2800" dirty="0"/>
              <a:t>- GLA joins effort, formal update to Cty &amp; DNR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/>
              <a:t>78% concerned about high water level in 2022 survey		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May-June 2024 </a:t>
            </a:r>
            <a:r>
              <a:rPr lang="en-US" sz="2800" dirty="0"/>
              <a:t>- Pres. Whitefish Association multiple calls with DNR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/>
              <a:t>June 2024 </a:t>
            </a:r>
            <a:r>
              <a:rPr lang="en-US" sz="2800" dirty="0"/>
              <a:t>- Request to Sawyer Cty to add gauge at Cty Rd E	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/>
              <a:t>Will not do unless DNR mandated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DNR response pending passing of three discussion groups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/>
              <a:t>One of which is the cranberry group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2903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481BF9-EFBD-3FE6-D69B-BCBA03C1B08E}"/>
              </a:ext>
            </a:extLst>
          </p:cNvPr>
          <p:cNvSpPr txBox="1"/>
          <p:nvPr/>
        </p:nvSpPr>
        <p:spPr>
          <a:xfrm>
            <a:off x="224852" y="404734"/>
            <a:ext cx="27581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GLA </a:t>
            </a:r>
          </a:p>
          <a:p>
            <a:r>
              <a:rPr lang="en-US" sz="2400" dirty="0"/>
              <a:t>Monitoring</a:t>
            </a:r>
            <a:endParaRPr lang="en-US" dirty="0"/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Informal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Low ‘24 start  level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Impact of Rain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Impact of Gates opened in May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Currently 1.28 ft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D60EDB-AC95-513A-59EE-BD06C13D3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432" y="-1"/>
            <a:ext cx="9291716" cy="6802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5417DA-01AD-1BCA-C154-3A5D1B933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214" y="167045"/>
            <a:ext cx="3420152" cy="6468417"/>
          </a:xfrm>
          <a:prstGeom prst="rect">
            <a:avLst/>
          </a:prstGeom>
          <a:ln w="53975">
            <a:solidFill>
              <a:srgbClr val="FF0000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7867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7" y="-16307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99831" y="311751"/>
            <a:ext cx="10445580" cy="6585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Financial Report – Memberships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1303416" y="1930465"/>
            <a:ext cx="719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976D6-AEBE-061D-3C23-BA79AC8F9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755" y="1418234"/>
            <a:ext cx="7637731" cy="51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99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481BF9-EFBD-3FE6-D69B-BCBA03C1B08E}"/>
              </a:ext>
            </a:extLst>
          </p:cNvPr>
          <p:cNvSpPr txBox="1"/>
          <p:nvPr/>
        </p:nvSpPr>
        <p:spPr>
          <a:xfrm>
            <a:off x="224852" y="404734"/>
            <a:ext cx="27581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GLA </a:t>
            </a:r>
          </a:p>
          <a:p>
            <a:r>
              <a:rPr lang="en-US" sz="2400" dirty="0"/>
              <a:t>Monitoring</a:t>
            </a:r>
            <a:endParaRPr lang="en-US" dirty="0"/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Informal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Low ‘24 start  level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Impact of Rain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 Impact of Gates opened in May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Currently 1.28 ft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BF086-B3EB-8C1E-A3A2-40AC64A85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71" t="45374" r="5908" b="2116"/>
          <a:stretch/>
        </p:blipFill>
        <p:spPr>
          <a:xfrm>
            <a:off x="5977467" y="237067"/>
            <a:ext cx="3420534" cy="64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242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83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Grindstone Lake Association</a:t>
            </a: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br>
              <a:rPr lang="en-US" sz="4800" b="1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Governance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43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627" y="-22167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25464" y="0"/>
            <a:ext cx="10773481" cy="11593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Board of Directors </a:t>
            </a:r>
            <a:r>
              <a:rPr lang="en-US" sz="3600" dirty="0">
                <a:solidFill>
                  <a:schemeClr val="bg1"/>
                </a:solidFill>
              </a:rPr>
              <a:t>(for Review and Approval for 2024-2025)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689756" y="1330037"/>
            <a:ext cx="952362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Officers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Donna Carlson – President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Michael (Mike) Warden – Treasurer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Cynthia (Cindy) Parker – Secretary</a:t>
            </a:r>
            <a:endParaRPr lang="en-US" sz="2400" dirty="0"/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Board Members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Cheryl Contant – Membership, Grants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Greg </a:t>
            </a:r>
            <a:r>
              <a:rPr lang="en-US" sz="2800" dirty="0" err="1"/>
              <a:t>Klausen</a:t>
            </a:r>
            <a:r>
              <a:rPr lang="en-US" sz="2800" dirty="0"/>
              <a:t> – Clean Boats, Clean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Sean Humphreys – Shoreline Restoration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Karen Mumford – Fisheries &amp; Habitat, Water Quality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TBD – Communications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TBD - Web &amp; Social Media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TBD – Annual Meeting, Outreach &amp; Social Activities</a:t>
            </a:r>
          </a:p>
        </p:txBody>
      </p:sp>
    </p:spTree>
    <p:extLst>
      <p:ext uri="{BB962C8B-B14F-4D97-AF65-F5344CB8AC3E}">
        <p14:creationId xmlns:p14="http://schemas.microsoft.com/office/powerpoint/2010/main" val="1762179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3" y="-130629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6" y="156411"/>
            <a:ext cx="3142209" cy="10129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YOU!!!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1357844" y="1169324"/>
            <a:ext cx="81591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Dave Kieffer – GLA Board Member – Retiring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Dee Hobbie  - </a:t>
            </a:r>
            <a:r>
              <a:rPr lang="en-US" sz="3200" dirty="0"/>
              <a:t>Newsletter Design and Production</a:t>
            </a:r>
          </a:p>
          <a:p>
            <a:r>
              <a:rPr lang="en-US" sz="3200" dirty="0">
                <a:effectLst/>
                <a:ea typeface="Times New Roman" panose="02020603050405020304" pitchFamily="18" charset="0"/>
              </a:rPr>
              <a:t>Jane and Randall Linton - </a:t>
            </a:r>
            <a:r>
              <a:rPr lang="en-US" sz="3200" dirty="0"/>
              <a:t>Loon Monitoring</a:t>
            </a:r>
          </a:p>
          <a:p>
            <a:r>
              <a:rPr lang="en-US" sz="3200" dirty="0"/>
              <a:t>Neighborhood Leaders</a:t>
            </a:r>
          </a:p>
          <a:p>
            <a:r>
              <a:rPr lang="en-US" sz="3200" dirty="0"/>
              <a:t>New &amp; Renewing GLA members &amp; Donors</a:t>
            </a:r>
          </a:p>
          <a:p>
            <a:endParaRPr lang="en-US" sz="3200" dirty="0"/>
          </a:p>
          <a:p>
            <a:r>
              <a:rPr lang="en-US" sz="3200" dirty="0"/>
              <a:t>Business Contributors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The Boulevard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Timber Marine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3200" dirty="0"/>
              <a:t>The Log Cabin Store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5090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97" y="-22167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17773" y="313649"/>
            <a:ext cx="7559731" cy="99884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Reminder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1253447" y="1949116"/>
            <a:ext cx="91538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Grindstone Lake Social: 2:30-4:30 PM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 Boulevard – Cash Bar, Snacks</a:t>
            </a:r>
          </a:p>
          <a:p>
            <a:endParaRPr lang="en-US" sz="3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Grindstone Lake Gear:  2025?</a:t>
            </a:r>
          </a:p>
          <a:p>
            <a:endParaRPr lang="en-US" sz="3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Board Members &amp; Volunteers Needed!!!</a:t>
            </a:r>
          </a:p>
          <a:p>
            <a:r>
              <a:rPr lang="en-US" sz="28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				</a:t>
            </a:r>
            <a:endParaRPr lang="en-US" sz="28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E4F3E74-4AB8-3D42-C894-8CE010F94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43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3" y="-130629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6" y="156411"/>
            <a:ext cx="3142209" cy="10129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Guest Speaker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958736" y="1918741"/>
            <a:ext cx="104472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algn="ctr"/>
            <a:r>
              <a:rPr lang="en-US" sz="3600" dirty="0"/>
              <a:t>Max Wolter</a:t>
            </a:r>
          </a:p>
          <a:p>
            <a:pPr algn="ctr"/>
            <a:r>
              <a:rPr lang="en-US" sz="2800" b="0" i="0" u="none" strike="noStrike" baseline="0" dirty="0"/>
              <a:t>Senior Fisheries Biologist, </a:t>
            </a:r>
            <a:r>
              <a:rPr lang="en-US" sz="2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Bureau of Fisheries Management,</a:t>
            </a:r>
            <a:r>
              <a:rPr lang="en-US" sz="2800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2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Wisconsin Department of Natural Resources</a:t>
            </a:r>
            <a:endParaRPr lang="en-US" sz="2800" b="0" i="0" u="none" strike="noStrike" baseline="0" dirty="0">
              <a:latin typeface="Rockwell" panose="02060603020205020403" pitchFamily="18" charset="0"/>
            </a:endParaRPr>
          </a:p>
          <a:p>
            <a:pPr algn="ctr"/>
            <a:endParaRPr lang="en-US" sz="2400" b="0" i="0" u="none" strike="noStrike" baseline="0" dirty="0">
              <a:latin typeface="Rockwell" panose="02060603020205020403" pitchFamily="18" charset="0"/>
            </a:endParaRPr>
          </a:p>
          <a:p>
            <a:pPr algn="ctr"/>
            <a:endParaRPr lang="en-US" sz="2400" b="0" i="0" u="none" strike="noStrike" baseline="0" dirty="0">
              <a:latin typeface="Rockwell" panose="02060603020205020403" pitchFamily="18" charset="0"/>
            </a:endParaRPr>
          </a:p>
          <a:p>
            <a:pPr algn="ctr"/>
            <a:r>
              <a:rPr lang="en-US" sz="3600" b="0" i="0" u="none" strike="noStrike" baseline="0" dirty="0">
                <a:latin typeface="Rockwell" panose="02060603020205020403" pitchFamily="18" charset="0"/>
              </a:rPr>
              <a:t>Grindstone Lake Fishery:  Status &amp; health update</a:t>
            </a:r>
            <a:endParaRPr lang="en-US" sz="36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7861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7" y="-152796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735" y="258056"/>
            <a:ext cx="8996923" cy="6585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Financial Report – Revenue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A0B2B-06E1-4049-87E7-C6761C9FB466}"/>
              </a:ext>
            </a:extLst>
          </p:cNvPr>
          <p:cNvSpPr/>
          <p:nvPr/>
        </p:nvSpPr>
        <p:spPr>
          <a:xfrm>
            <a:off x="1303416" y="1930465"/>
            <a:ext cx="719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783B7F-8074-091C-63F5-4FF765B2D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872" y="1417320"/>
            <a:ext cx="7619924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CF635-3183-4E9A-B659-D447C488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7" y="-152796"/>
            <a:ext cx="12230793" cy="13522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7A395C-CDCC-46EC-9038-F2D898D1944D}"/>
              </a:ext>
            </a:extLst>
          </p:cNvPr>
          <p:cNvSpPr/>
          <p:nvPr/>
        </p:nvSpPr>
        <p:spPr>
          <a:xfrm>
            <a:off x="910552" y="213693"/>
            <a:ext cx="10041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Financial Report – Expenses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F3E94-1E14-10CC-B521-8BA001E5F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872" y="1417320"/>
            <a:ext cx="818043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6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ECF635-3183-4E9A-B659-D447C488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7" y="-152796"/>
            <a:ext cx="12230793" cy="13522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7A395C-CDCC-46EC-9038-F2D898D1944D}"/>
              </a:ext>
            </a:extLst>
          </p:cNvPr>
          <p:cNvSpPr/>
          <p:nvPr/>
        </p:nvSpPr>
        <p:spPr>
          <a:xfrm>
            <a:off x="962998" y="169363"/>
            <a:ext cx="102050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Financial Report – Financial Position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36884-9CEF-75DA-1B11-30E83A02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872" y="1417320"/>
            <a:ext cx="8136104" cy="49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3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58761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32610" y="1122363"/>
            <a:ext cx="7934864" cy="413543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Clean Boats, Clean Water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Greg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Klausen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56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AEE76-50D9-4D70-8054-F0AD4ABB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93" y="0"/>
            <a:ext cx="12230793" cy="13522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8ED48E-B540-4E0D-9AB2-96D61DA4DA7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2319" y="154983"/>
            <a:ext cx="11275362" cy="9321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Clean Boats, Clean 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AE591-9CEF-44C5-B72D-E7AFFB5DE246}"/>
              </a:ext>
            </a:extLst>
          </p:cNvPr>
          <p:cNvSpPr txBox="1"/>
          <p:nvPr/>
        </p:nvSpPr>
        <p:spPr>
          <a:xfrm>
            <a:off x="2975942" y="1242103"/>
            <a:ext cx="9182401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Grindstone has participated in CBCW program since 2004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CBCW monitoring is subsidized by a grant from the WI DNR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Inspectors are trained to inspect boats and educate boaters on invasive species at public landings statewide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Grant much be matched by a minimum # of volunteer hours</a:t>
            </a:r>
          </a:p>
          <a:p>
            <a:pPr lvl="1"/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Please register to help at:  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hlinkClick r:id="rId4"/>
              </a:rPr>
              <a:t>https://grindstonelake.org/contact-us/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lvl="1"/>
            <a:endParaRPr lang="en-US" sz="24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8EA79CEF-C71C-4945-A1FB-45E1F4EF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" y="1507187"/>
            <a:ext cx="2757459" cy="2757459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21A08CD5-405D-6B14-336F-501AAE6DBC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401077"/>
              </p:ext>
            </p:extLst>
          </p:nvPr>
        </p:nvGraphicFramePr>
        <p:xfrm>
          <a:off x="2317953" y="4379553"/>
          <a:ext cx="9599328" cy="2375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832">
                  <a:extLst>
                    <a:ext uri="{9D8B030D-6E8A-4147-A177-3AD203B41FA5}">
                      <a16:colId xmlns:a16="http://schemas.microsoft.com/office/drawing/2014/main" val="2714378632"/>
                    </a:ext>
                  </a:extLst>
                </a:gridCol>
                <a:gridCol w="2399832">
                  <a:extLst>
                    <a:ext uri="{9D8B030D-6E8A-4147-A177-3AD203B41FA5}">
                      <a16:colId xmlns:a16="http://schemas.microsoft.com/office/drawing/2014/main" val="1516255475"/>
                    </a:ext>
                  </a:extLst>
                </a:gridCol>
                <a:gridCol w="2399832">
                  <a:extLst>
                    <a:ext uri="{9D8B030D-6E8A-4147-A177-3AD203B41FA5}">
                      <a16:colId xmlns:a16="http://schemas.microsoft.com/office/drawing/2014/main" val="3345279278"/>
                    </a:ext>
                  </a:extLst>
                </a:gridCol>
                <a:gridCol w="2399832">
                  <a:extLst>
                    <a:ext uri="{9D8B030D-6E8A-4147-A177-3AD203B41FA5}">
                      <a16:colId xmlns:a16="http://schemas.microsoft.com/office/drawing/2014/main" val="4053328751"/>
                    </a:ext>
                  </a:extLst>
                </a:gridCol>
              </a:tblGrid>
              <a:tr h="587678">
                <a:tc>
                  <a:txBody>
                    <a:bodyPr/>
                    <a:lstStyle/>
                    <a:p>
                      <a:r>
                        <a:rPr lang="en-US" sz="2800" dirty="0"/>
                        <a:t>      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Grindstone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Sawyer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Statewide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774582"/>
                  </a:ext>
                </a:extLst>
              </a:tr>
              <a:tr h="595841">
                <a:tc>
                  <a:txBody>
                    <a:bodyPr/>
                    <a:lstStyle/>
                    <a:p>
                      <a:r>
                        <a:rPr lang="en-US" sz="2400" dirty="0"/>
                        <a:t>Boats Inspected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1,112 (+88%)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11,619 (+35%)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154,500 (+12%)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09918"/>
                  </a:ext>
                </a:extLst>
              </a:tr>
              <a:tr h="595841">
                <a:tc>
                  <a:txBody>
                    <a:bodyPr/>
                    <a:lstStyle/>
                    <a:p>
                      <a:r>
                        <a:rPr lang="en-US" sz="2400" dirty="0"/>
                        <a:t>People Contacted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2,251 (+199%)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25,124 (+40%)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302,802 (+10%)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620614"/>
                  </a:ext>
                </a:extLst>
              </a:tr>
              <a:tr h="595841">
                <a:tc>
                  <a:txBody>
                    <a:bodyPr/>
                    <a:lstStyle/>
                    <a:p>
                      <a:r>
                        <a:rPr lang="en-US" sz="2400" dirty="0"/>
                        <a:t>Hours Spent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314 (-9%)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  5,799 (+10%)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83,283 (-2.5%)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824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27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32206</TotalTime>
  <Words>1425</Words>
  <Application>Microsoft Office PowerPoint</Application>
  <PresentationFormat>Widescreen</PresentationFormat>
  <Paragraphs>268</Paragraphs>
  <Slides>45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Grindstone Lake Association  2024 Annual Meeting July 6, 2024 </vt:lpstr>
      <vt:lpstr>Agenda</vt:lpstr>
      <vt:lpstr>Financial Update  Mike Warden  </vt:lpstr>
      <vt:lpstr>Financial Report – Memberships  </vt:lpstr>
      <vt:lpstr>Financial Report – Revenue</vt:lpstr>
      <vt:lpstr>PowerPoint Presentation</vt:lpstr>
      <vt:lpstr>PowerPoint Presentation</vt:lpstr>
      <vt:lpstr>Clean Boats, Clean Water  Greg Klausen  </vt:lpstr>
      <vt:lpstr>Clean Boats, Clean Water</vt:lpstr>
      <vt:lpstr>Clean Boats, Clean Water</vt:lpstr>
      <vt:lpstr>I-LIDS Update</vt:lpstr>
      <vt:lpstr>I-LIDS Launch Activity – Time of Day</vt:lpstr>
      <vt:lpstr>I-LIDS Launch Activity –  Month</vt:lpstr>
      <vt:lpstr>I-LIDS Launch Activity –  Day of Week</vt:lpstr>
      <vt:lpstr>Aquatic Invasive Species (AIS)  Cheryl Contant  </vt:lpstr>
      <vt:lpstr>Little Grindstone Lake</vt:lpstr>
      <vt:lpstr>Little Grindstone Lake</vt:lpstr>
      <vt:lpstr>Little Grindstone Lake</vt:lpstr>
      <vt:lpstr>Little Grindstone Lake AIS</vt:lpstr>
      <vt:lpstr>Little Grindstone Lake AIS</vt:lpstr>
      <vt:lpstr>Little Grindstone Lake AIS</vt:lpstr>
      <vt:lpstr>Little Grindstone Lake AIS</vt:lpstr>
      <vt:lpstr>Little Grindstone Lake AIS</vt:lpstr>
      <vt:lpstr>Fisheries &amp; Habitat  Karen Mumford  </vt:lpstr>
      <vt:lpstr>Grindstone Lake Oxythermal Habitat Study</vt:lpstr>
      <vt:lpstr>Grindstone Lake Oxythermal Habitat Study</vt:lpstr>
      <vt:lpstr>Grindstone Lake Oxythermal Habitat Study</vt:lpstr>
      <vt:lpstr>Grindstone Lake Oxythermal Habitat Study</vt:lpstr>
      <vt:lpstr>Data Collection</vt:lpstr>
      <vt:lpstr>Data Collection</vt:lpstr>
      <vt:lpstr>Next Steps</vt:lpstr>
      <vt:lpstr>Grindstone Lake Community  Donna Carlson  </vt:lpstr>
      <vt:lpstr>New Owner’s Packet</vt:lpstr>
      <vt:lpstr>Neighborhoods</vt:lpstr>
      <vt:lpstr>Water Level Update  Greg Klausen  </vt:lpstr>
      <vt:lpstr>Emerging Issue</vt:lpstr>
      <vt:lpstr>Historical Management</vt:lpstr>
      <vt:lpstr>Water Level Update</vt:lpstr>
      <vt:lpstr>PowerPoint Presentation</vt:lpstr>
      <vt:lpstr>PowerPoint Presentation</vt:lpstr>
      <vt:lpstr>Grindstone Lake Association  Governance  </vt:lpstr>
      <vt:lpstr>Board of Directors (for Review and Approval for 2024-2025)</vt:lpstr>
      <vt:lpstr>THANK YOU!!!</vt:lpstr>
      <vt:lpstr>Reminder </vt:lpstr>
      <vt:lpstr>Guest Speaker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Grindstone Lake Association 2019 Annual Meeting</dc:title>
  <dc:creator>Cynthia Parker</dc:creator>
  <cp:lastModifiedBy>Cheryl Contant</cp:lastModifiedBy>
  <cp:revision>126</cp:revision>
  <cp:lastPrinted>2024-07-05T20:03:43Z</cp:lastPrinted>
  <dcterms:created xsi:type="dcterms:W3CDTF">2019-07-04T13:53:51Z</dcterms:created>
  <dcterms:modified xsi:type="dcterms:W3CDTF">2024-07-06T13:26:38Z</dcterms:modified>
</cp:coreProperties>
</file>