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68" r:id="rId3"/>
    <p:sldId id="381" r:id="rId4"/>
    <p:sldId id="258" r:id="rId5"/>
    <p:sldId id="377" r:id="rId6"/>
    <p:sldId id="359" r:id="rId7"/>
    <p:sldId id="384" r:id="rId8"/>
    <p:sldId id="328" r:id="rId9"/>
    <p:sldId id="329" r:id="rId10"/>
    <p:sldId id="350" r:id="rId11"/>
    <p:sldId id="306" r:id="rId12"/>
    <p:sldId id="278" r:id="rId13"/>
    <p:sldId id="307" r:id="rId14"/>
    <p:sldId id="332" r:id="rId15"/>
    <p:sldId id="380" r:id="rId16"/>
    <p:sldId id="327" r:id="rId17"/>
    <p:sldId id="299" r:id="rId18"/>
    <p:sldId id="369" r:id="rId19"/>
    <p:sldId id="370" r:id="rId20"/>
    <p:sldId id="372" r:id="rId21"/>
    <p:sldId id="373" r:id="rId22"/>
    <p:sldId id="382" r:id="rId23"/>
    <p:sldId id="334" r:id="rId24"/>
    <p:sldId id="335" r:id="rId25"/>
    <p:sldId id="337" r:id="rId26"/>
    <p:sldId id="338" r:id="rId27"/>
    <p:sldId id="339" r:id="rId28"/>
    <p:sldId id="340" r:id="rId29"/>
    <p:sldId id="383" r:id="rId30"/>
    <p:sldId id="341" r:id="rId31"/>
    <p:sldId id="379" r:id="rId32"/>
    <p:sldId id="351" r:id="rId33"/>
    <p:sldId id="374" r:id="rId34"/>
    <p:sldId id="375" r:id="rId35"/>
    <p:sldId id="376" r:id="rId3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47E2734-A50D-4E9B-B14D-0B3CFF1E6D66}">
          <p14:sldIdLst>
            <p14:sldId id="256"/>
            <p14:sldId id="368"/>
            <p14:sldId id="381"/>
            <p14:sldId id="258"/>
            <p14:sldId id="377"/>
            <p14:sldId id="359"/>
            <p14:sldId id="384"/>
            <p14:sldId id="328"/>
            <p14:sldId id="329"/>
            <p14:sldId id="350"/>
            <p14:sldId id="306"/>
            <p14:sldId id="278"/>
            <p14:sldId id="307"/>
            <p14:sldId id="332"/>
            <p14:sldId id="380"/>
            <p14:sldId id="327"/>
            <p14:sldId id="299"/>
            <p14:sldId id="369"/>
            <p14:sldId id="370"/>
            <p14:sldId id="372"/>
            <p14:sldId id="373"/>
            <p14:sldId id="382"/>
            <p14:sldId id="334"/>
            <p14:sldId id="335"/>
            <p14:sldId id="337"/>
            <p14:sldId id="338"/>
            <p14:sldId id="339"/>
            <p14:sldId id="340"/>
            <p14:sldId id="383"/>
            <p14:sldId id="341"/>
            <p14:sldId id="379"/>
            <p14:sldId id="351"/>
            <p14:sldId id="374"/>
            <p14:sldId id="375"/>
            <p14:sldId id="3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na Carlson" initials="DC" lastIdx="1" clrIdx="0">
    <p:extLst>
      <p:ext uri="{19B8F6BF-5375-455C-9EA6-DF929625EA0E}">
        <p15:presenceInfo xmlns:p15="http://schemas.microsoft.com/office/powerpoint/2012/main" userId="73fc65458ed4b921" providerId="Windows Live"/>
      </p:ext>
    </p:extLst>
  </p:cmAuthor>
  <p:cmAuthor id="2" name="Cheryl Contant" initials="CC" lastIdx="2" clrIdx="1">
    <p:extLst>
      <p:ext uri="{19B8F6BF-5375-455C-9EA6-DF929625EA0E}">
        <p15:presenceInfo xmlns:p15="http://schemas.microsoft.com/office/powerpoint/2012/main" userId="1e211eb6f06b715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AF0EE8-0766-444B-A7EC-EFCA492269E4}" v="6" dt="2025-07-04T19:27:46.5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8" autoAdjust="0"/>
    <p:restoredTop sz="75070" autoAdjust="0"/>
  </p:normalViewPr>
  <p:slideViewPr>
    <p:cSldViewPr snapToGrid="0">
      <p:cViewPr>
        <p:scale>
          <a:sx n="50" d="100"/>
          <a:sy n="50" d="100"/>
        </p:scale>
        <p:origin x="12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na Carlson" userId="73fc65458ed4b921" providerId="LiveId" clId="{DBAF0EE8-0766-444B-A7EC-EFCA492269E4}"/>
    <pc:docChg chg="custSel addSld delSld modSld modSection">
      <pc:chgData name="Donna Carlson" userId="73fc65458ed4b921" providerId="LiveId" clId="{DBAF0EE8-0766-444B-A7EC-EFCA492269E4}" dt="2025-07-05T02:07:58.185" v="196" actId="2696"/>
      <pc:docMkLst>
        <pc:docMk/>
      </pc:docMkLst>
      <pc:sldChg chg="modSp mod">
        <pc:chgData name="Donna Carlson" userId="73fc65458ed4b921" providerId="LiveId" clId="{DBAF0EE8-0766-444B-A7EC-EFCA492269E4}" dt="2025-07-04T19:21:28.063" v="96" actId="14100"/>
        <pc:sldMkLst>
          <pc:docMk/>
          <pc:sldMk cId="973783954" sldId="258"/>
        </pc:sldMkLst>
        <pc:spChg chg="mod">
          <ac:chgData name="Donna Carlson" userId="73fc65458ed4b921" providerId="LiveId" clId="{DBAF0EE8-0766-444B-A7EC-EFCA492269E4}" dt="2025-07-04T19:21:28.063" v="96" actId="14100"/>
          <ac:spMkLst>
            <pc:docMk/>
            <pc:sldMk cId="973783954" sldId="258"/>
            <ac:spMk id="3" creationId="{4AFA0B2B-06E1-4049-87E7-C6761C9FB466}"/>
          </ac:spMkLst>
        </pc:spChg>
      </pc:sldChg>
      <pc:sldChg chg="modSp mod">
        <pc:chgData name="Donna Carlson" userId="73fc65458ed4b921" providerId="LiveId" clId="{DBAF0EE8-0766-444B-A7EC-EFCA492269E4}" dt="2025-07-04T19:29:56.890" v="194" actId="20577"/>
        <pc:sldMkLst>
          <pc:docMk/>
          <pc:sldMk cId="3534734000" sldId="278"/>
        </pc:sldMkLst>
        <pc:spChg chg="mod">
          <ac:chgData name="Donna Carlson" userId="73fc65458ed4b921" providerId="LiveId" clId="{DBAF0EE8-0766-444B-A7EC-EFCA492269E4}" dt="2025-07-04T19:29:56.890" v="194" actId="20577"/>
          <ac:spMkLst>
            <pc:docMk/>
            <pc:sldMk cId="3534734000" sldId="278"/>
            <ac:spMk id="3" creationId="{4AFA0B2B-06E1-4049-87E7-C6761C9FB466}"/>
          </ac:spMkLst>
        </pc:spChg>
      </pc:sldChg>
      <pc:sldChg chg="modSp mod">
        <pc:chgData name="Donna Carlson" userId="73fc65458ed4b921" providerId="LiveId" clId="{DBAF0EE8-0766-444B-A7EC-EFCA492269E4}" dt="2025-07-04T17:42:12.652" v="51" actId="20577"/>
        <pc:sldMkLst>
          <pc:docMk/>
          <pc:sldMk cId="43194911" sldId="307"/>
        </pc:sldMkLst>
        <pc:spChg chg="mod">
          <ac:chgData name="Donna Carlson" userId="73fc65458ed4b921" providerId="LiveId" clId="{DBAF0EE8-0766-444B-A7EC-EFCA492269E4}" dt="2025-07-04T17:42:12.652" v="51" actId="20577"/>
          <ac:spMkLst>
            <pc:docMk/>
            <pc:sldMk cId="43194911" sldId="307"/>
            <ac:spMk id="3" creationId="{4AFA0B2B-06E1-4049-87E7-C6761C9FB466}"/>
          </ac:spMkLst>
        </pc:spChg>
      </pc:sldChg>
      <pc:sldChg chg="add del setBg">
        <pc:chgData name="Donna Carlson" userId="73fc65458ed4b921" providerId="LiveId" clId="{DBAF0EE8-0766-444B-A7EC-EFCA492269E4}" dt="2025-07-03T22:47:48.646" v="1"/>
        <pc:sldMkLst>
          <pc:docMk/>
          <pc:sldMk cId="4006529006" sldId="328"/>
        </pc:sldMkLst>
      </pc:sldChg>
      <pc:sldChg chg="add del">
        <pc:chgData name="Donna Carlson" userId="73fc65458ed4b921" providerId="LiveId" clId="{DBAF0EE8-0766-444B-A7EC-EFCA492269E4}" dt="2025-07-03T22:47:48.646" v="1"/>
        <pc:sldMkLst>
          <pc:docMk/>
          <pc:sldMk cId="1579163909" sldId="329"/>
        </pc:sldMkLst>
      </pc:sldChg>
      <pc:sldChg chg="add del">
        <pc:chgData name="Donna Carlson" userId="73fc65458ed4b921" providerId="LiveId" clId="{DBAF0EE8-0766-444B-A7EC-EFCA492269E4}" dt="2025-07-03T22:55:53.506" v="3"/>
        <pc:sldMkLst>
          <pc:docMk/>
          <pc:sldMk cId="1924307396" sldId="334"/>
        </pc:sldMkLst>
      </pc:sldChg>
      <pc:sldChg chg="add del">
        <pc:chgData name="Donna Carlson" userId="73fc65458ed4b921" providerId="LiveId" clId="{DBAF0EE8-0766-444B-A7EC-EFCA492269E4}" dt="2025-07-03T22:55:53.506" v="3"/>
        <pc:sldMkLst>
          <pc:docMk/>
          <pc:sldMk cId="606364929" sldId="335"/>
        </pc:sldMkLst>
      </pc:sldChg>
      <pc:sldChg chg="add del">
        <pc:chgData name="Donna Carlson" userId="73fc65458ed4b921" providerId="LiveId" clId="{DBAF0EE8-0766-444B-A7EC-EFCA492269E4}" dt="2025-07-03T22:55:53.506" v="3"/>
        <pc:sldMkLst>
          <pc:docMk/>
          <pc:sldMk cId="3799763144" sldId="337"/>
        </pc:sldMkLst>
      </pc:sldChg>
      <pc:sldChg chg="add del">
        <pc:chgData name="Donna Carlson" userId="73fc65458ed4b921" providerId="LiveId" clId="{DBAF0EE8-0766-444B-A7EC-EFCA492269E4}" dt="2025-07-03T22:55:53.506" v="3"/>
        <pc:sldMkLst>
          <pc:docMk/>
          <pc:sldMk cId="3632814189" sldId="338"/>
        </pc:sldMkLst>
      </pc:sldChg>
      <pc:sldChg chg="add del">
        <pc:chgData name="Donna Carlson" userId="73fc65458ed4b921" providerId="LiveId" clId="{DBAF0EE8-0766-444B-A7EC-EFCA492269E4}" dt="2025-07-03T22:55:53.506" v="3"/>
        <pc:sldMkLst>
          <pc:docMk/>
          <pc:sldMk cId="1019651218" sldId="339"/>
        </pc:sldMkLst>
      </pc:sldChg>
      <pc:sldChg chg="add del">
        <pc:chgData name="Donna Carlson" userId="73fc65458ed4b921" providerId="LiveId" clId="{DBAF0EE8-0766-444B-A7EC-EFCA492269E4}" dt="2025-07-03T22:55:53.506" v="3"/>
        <pc:sldMkLst>
          <pc:docMk/>
          <pc:sldMk cId="568386122" sldId="340"/>
        </pc:sldMkLst>
      </pc:sldChg>
      <pc:sldChg chg="add del">
        <pc:chgData name="Donna Carlson" userId="73fc65458ed4b921" providerId="LiveId" clId="{DBAF0EE8-0766-444B-A7EC-EFCA492269E4}" dt="2025-07-03T22:55:53.506" v="3"/>
        <pc:sldMkLst>
          <pc:docMk/>
          <pc:sldMk cId="278702801" sldId="341"/>
        </pc:sldMkLst>
      </pc:sldChg>
      <pc:sldChg chg="modSp mod">
        <pc:chgData name="Donna Carlson" userId="73fc65458ed4b921" providerId="LiveId" clId="{DBAF0EE8-0766-444B-A7EC-EFCA492269E4}" dt="2025-07-04T17:43:29.677" v="69" actId="113"/>
        <pc:sldMkLst>
          <pc:docMk/>
          <pc:sldMk cId="2435223511" sldId="351"/>
        </pc:sldMkLst>
        <pc:spChg chg="mod">
          <ac:chgData name="Donna Carlson" userId="73fc65458ed4b921" providerId="LiveId" clId="{DBAF0EE8-0766-444B-A7EC-EFCA492269E4}" dt="2025-07-04T17:43:29.677" v="69" actId="113"/>
          <ac:spMkLst>
            <pc:docMk/>
            <pc:sldMk cId="2435223511" sldId="351"/>
            <ac:spMk id="8" creationId="{EB8ED48E-B540-4E0D-9AB2-96D61DA4DA7F}"/>
          </ac:spMkLst>
        </pc:spChg>
      </pc:sldChg>
      <pc:sldChg chg="del mod modShow">
        <pc:chgData name="Donna Carlson" userId="73fc65458ed4b921" providerId="LiveId" clId="{DBAF0EE8-0766-444B-A7EC-EFCA492269E4}" dt="2025-07-05T02:07:58.185" v="196" actId="2696"/>
        <pc:sldMkLst>
          <pc:docMk/>
          <pc:sldMk cId="1810299450" sldId="371"/>
        </pc:sldMkLst>
      </pc:sldChg>
      <pc:sldChg chg="addSp delSp modSp mod">
        <pc:chgData name="Donna Carlson" userId="73fc65458ed4b921" providerId="LiveId" clId="{DBAF0EE8-0766-444B-A7EC-EFCA492269E4}" dt="2025-07-04T19:19:38.468" v="93" actId="962"/>
        <pc:sldMkLst>
          <pc:docMk/>
          <pc:sldMk cId="2924501280" sldId="377"/>
        </pc:sldMkLst>
        <pc:spChg chg="mod">
          <ac:chgData name="Donna Carlson" userId="73fc65458ed4b921" providerId="LiveId" clId="{DBAF0EE8-0766-444B-A7EC-EFCA492269E4}" dt="2025-07-04T19:18:03.216" v="84" actId="14100"/>
          <ac:spMkLst>
            <pc:docMk/>
            <pc:sldMk cId="2924501280" sldId="377"/>
            <ac:spMk id="3" creationId="{421FF97A-3B8E-CDDE-A00A-B8B2623A1E4F}"/>
          </ac:spMkLst>
        </pc:spChg>
        <pc:picChg chg="add del">
          <ac:chgData name="Donna Carlson" userId="73fc65458ed4b921" providerId="LiveId" clId="{DBAF0EE8-0766-444B-A7EC-EFCA492269E4}" dt="2025-07-04T19:05:10.453" v="75" actId="478"/>
          <ac:picMkLst>
            <pc:docMk/>
            <pc:sldMk cId="2924501280" sldId="377"/>
            <ac:picMk id="4" creationId="{9C6577F7-0505-F6C8-5562-558D32A095EF}"/>
          </ac:picMkLst>
        </pc:picChg>
        <pc:picChg chg="add del mod">
          <ac:chgData name="Donna Carlson" userId="73fc65458ed4b921" providerId="LiveId" clId="{DBAF0EE8-0766-444B-A7EC-EFCA492269E4}" dt="2025-07-04T19:19:24.216" v="86" actId="478"/>
          <ac:picMkLst>
            <pc:docMk/>
            <pc:sldMk cId="2924501280" sldId="377"/>
            <ac:picMk id="5" creationId="{C0704941-0144-2991-1E3E-88213081DE18}"/>
          </ac:picMkLst>
        </pc:picChg>
        <pc:picChg chg="add mod">
          <ac:chgData name="Donna Carlson" userId="73fc65458ed4b921" providerId="LiveId" clId="{DBAF0EE8-0766-444B-A7EC-EFCA492269E4}" dt="2025-07-04T19:19:38.468" v="93" actId="962"/>
          <ac:picMkLst>
            <pc:docMk/>
            <pc:sldMk cId="2924501280" sldId="377"/>
            <ac:picMk id="7" creationId="{C0117E54-C3D3-7E06-6D10-C2C1712A95CB}"/>
          </ac:picMkLst>
        </pc:picChg>
      </pc:sldChg>
      <pc:sldChg chg="modSp mod">
        <pc:chgData name="Donna Carlson" userId="73fc65458ed4b921" providerId="LiveId" clId="{DBAF0EE8-0766-444B-A7EC-EFCA492269E4}" dt="2025-07-04T17:40:17.750" v="36" actId="20577"/>
        <pc:sldMkLst>
          <pc:docMk/>
          <pc:sldMk cId="3238529806" sldId="381"/>
        </pc:sldMkLst>
        <pc:spChg chg="mod">
          <ac:chgData name="Donna Carlson" userId="73fc65458ed4b921" providerId="LiveId" clId="{DBAF0EE8-0766-444B-A7EC-EFCA492269E4}" dt="2025-07-04T17:40:17.750" v="36" actId="20577"/>
          <ac:spMkLst>
            <pc:docMk/>
            <pc:sldMk cId="3238529806" sldId="381"/>
            <ac:spMk id="3" creationId="{C5AEF472-0FA1-0B1B-CCF7-B3DFDE598C1F}"/>
          </ac:spMkLst>
        </pc:spChg>
      </pc:sldChg>
      <pc:sldChg chg="add del">
        <pc:chgData name="Donna Carlson" userId="73fc65458ed4b921" providerId="LiveId" clId="{DBAF0EE8-0766-444B-A7EC-EFCA492269E4}" dt="2025-07-03T22:55:53.506" v="3"/>
        <pc:sldMkLst>
          <pc:docMk/>
          <pc:sldMk cId="725446227" sldId="383"/>
        </pc:sldMkLst>
      </pc:sldChg>
      <pc:sldChg chg="add del">
        <pc:chgData name="Donna Carlson" userId="73fc65458ed4b921" providerId="LiveId" clId="{DBAF0EE8-0766-444B-A7EC-EFCA492269E4}" dt="2025-07-03T22:47:48.646" v="1"/>
        <pc:sldMkLst>
          <pc:docMk/>
          <pc:sldMk cId="2848099614" sldId="38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What</a:t>
            </a:r>
            <a:r>
              <a:rPr lang="en-US" sz="2800" baseline="0" dirty="0"/>
              <a:t> </a:t>
            </a:r>
            <a:r>
              <a:rPr lang="en-US" sz="2800" dirty="0"/>
              <a:t>Lakes</a:t>
            </a:r>
            <a:r>
              <a:rPr lang="en-US" sz="2800" baseline="0" dirty="0"/>
              <a:t> are boats f</a:t>
            </a:r>
            <a:r>
              <a:rPr lang="en-US" sz="2800" dirty="0"/>
              <a:t>rom?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Lake From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A3D-48DD-9D9D-D566E3885F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3D-48DD-9D9D-D566E3885F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A3D-48DD-9D9D-D566E3885F7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77-4B1C-8440-3C1532BCD2A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077-4B1C-8440-3C1532BCD2A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077-4B1C-8440-3C1532BCD2A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3D-48DD-9D9D-D566E3885F79}"/>
              </c:ext>
            </c:extLst>
          </c:dPt>
          <c:dLbls>
            <c:dLbl>
              <c:idx val="0"/>
              <c:layout>
                <c:manualLayout>
                  <c:x val="-0.18042704232283466"/>
                  <c:y val="8.067583780291352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088A284-2DCD-4358-B0BD-76C820CEDB10}" type="CATEGORYNAME">
                      <a:rPr lang="en-US" sz="2400"/>
                      <a:pPr>
                        <a:defRPr sz="1300" b="1">
                          <a:solidFill>
                            <a:srgbClr val="FFC000"/>
                          </a:solidFill>
                        </a:defRPr>
                      </a:pPr>
                      <a:t>[CATEGORY NAME]</a:t>
                    </a:fld>
                    <a:r>
                      <a:rPr lang="en-US" sz="2400" baseline="0" dirty="0"/>
                      <a:t>
</a:t>
                    </a:r>
                    <a:fld id="{DF5C2015-11C1-4CDB-8CF3-AC42264B12C8}" type="VALUE">
                      <a:rPr lang="en-US" sz="2400" baseline="0"/>
                      <a:pPr>
                        <a:defRPr sz="1300" b="1">
                          <a:solidFill>
                            <a:srgbClr val="FFC000"/>
                          </a:solidFill>
                        </a:defRPr>
                      </a:pPr>
                      <a:t>[VALUE]</a:t>
                    </a:fld>
                    <a:endParaRPr lang="en-US" sz="24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196099901574803"/>
                      <c:h val="0.151734365665946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A3D-48DD-9D9D-D566E3885F79}"/>
                </c:ext>
              </c:extLst>
            </c:dLbl>
            <c:dLbl>
              <c:idx val="1"/>
              <c:layout>
                <c:manualLayout>
                  <c:x val="-8.1477792814960634E-2"/>
                  <c:y val="-5.05943620451302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59D72B1-EC72-4F8B-8249-1A65A3EF35E0}" type="CATEGORYNAME">
                      <a:rPr lang="en-US" sz="2400"/>
                      <a:pPr>
                        <a:defRPr sz="1300" b="1"/>
                      </a:pPr>
                      <a:t>[CATEGORY NAME]</a:t>
                    </a:fld>
                    <a:r>
                      <a:rPr lang="en-US" sz="2400" baseline="0" dirty="0"/>
                      <a:t>
</a:t>
                    </a:r>
                    <a:fld id="{E923B6FF-65A6-43D6-9C3B-0A4FF4FE3239}" type="VALUE">
                      <a:rPr lang="en-US" sz="2400" baseline="0"/>
                      <a:pPr>
                        <a:defRPr sz="1300" b="1"/>
                      </a:pPr>
                      <a:t>[VALUE]</a:t>
                    </a:fld>
                    <a:endParaRPr lang="en-US" sz="24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753900098425193"/>
                      <c:h val="0.215015611773153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A3D-48DD-9D9D-D566E3885F79}"/>
                </c:ext>
              </c:extLst>
            </c:dLbl>
            <c:dLbl>
              <c:idx val="2"/>
              <c:layout>
                <c:manualLayout>
                  <c:x val="0.16322133366141728"/>
                  <c:y val="-0.154247806702275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BDC9E4E-EBCB-449B-B319-C3F9A9A46261}" type="CATEGORYNAME">
                      <a:rPr lang="en-US" sz="2400"/>
                      <a:pPr>
                        <a:defRPr sz="1300" b="1"/>
                      </a:pPr>
                      <a:t>[CATEGORY NAME]</a:t>
                    </a:fld>
                    <a:r>
                      <a:rPr lang="en-US" sz="2400" baseline="0" dirty="0"/>
                      <a:t>
</a:t>
                    </a:r>
                    <a:fld id="{6D7DC0A6-C8C8-439C-B1E3-5EEAE77B6A15}" type="VALUE">
                      <a:rPr lang="en-US" sz="2400" baseline="0"/>
                      <a:pPr>
                        <a:defRPr sz="1300" b="1"/>
                      </a:pPr>
                      <a:t>[VALUE]</a:t>
                    </a:fld>
                    <a:endParaRPr lang="en-US" sz="24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813275098425196"/>
                      <c:h val="0.175171864224171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A3D-48DD-9D9D-D566E3885F79}"/>
                </c:ext>
              </c:extLst>
            </c:dLbl>
            <c:dLbl>
              <c:idx val="6"/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3D-48DD-9D9D-D566E3885F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LCO</c:v>
                </c:pt>
                <c:pt idx="1">
                  <c:v>Chip</c:v>
                </c:pt>
                <c:pt idx="2">
                  <c:v>Round</c:v>
                </c:pt>
                <c:pt idx="3">
                  <c:v>Whitefish</c:v>
                </c:pt>
                <c:pt idx="4">
                  <c:v>Nelson</c:v>
                </c:pt>
                <c:pt idx="5">
                  <c:v>Upp Eau C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0.37</c:v>
                </c:pt>
                <c:pt idx="1">
                  <c:v>0.2</c:v>
                </c:pt>
                <c:pt idx="2">
                  <c:v>0.17</c:v>
                </c:pt>
                <c:pt idx="3">
                  <c:v>0.06</c:v>
                </c:pt>
                <c:pt idx="4">
                  <c:v>0.05</c:v>
                </c:pt>
                <c:pt idx="5" formatCode="0.00%">
                  <c:v>4.2999999999999997E-2</c:v>
                </c:pt>
                <c:pt idx="6" formatCode="0.00%">
                  <c:v>0.107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3D-48DD-9D9D-D566E3885F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B35A03B-3747-46A2-B3CC-927154FEB5D9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0BD8757-788E-4F9A-A94F-E30DA05D2B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55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379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98C11-D0A5-F401-9F74-A13D57BCE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833DB2-1081-AC1F-418E-83DF7406C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0A3014-D019-01F4-790D-8E3009CEE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the inspection process we ask if your boat has been in another lake within the last 5 days.   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BC929-149A-0549-AA32-A751633F3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350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Interested in volunteering??   Need more volunteers for new AIS Lake Monitoring!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664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94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006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407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88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33AE7-AF5B-CC5C-CA08-B241D7E91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9D1211-6D64-2DFC-BBE4-69AE52C886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CC4155-71D8-30D1-FDE5-4FC26E452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78E1E-F5CD-5356-5FD5-44D463678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6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A3031-C893-A513-EC45-7A24BDF06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513C6F-76D9-D8C4-A4BB-686B2C78D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5392E6-D26B-F995-5528-C81F62BA07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3F8B4-9049-D068-8A72-8F040AF47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31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75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8D74D-4405-D007-C534-EF22680F9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48F22D-0085-366D-156A-ECF4DD9D9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78C48-3D66-C0F4-EDA4-64EB92CA9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54634-1CC2-4B64-8211-7BCD432180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6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81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67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49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2024 data and the numerical change compared to 2023 data, pulled from DNR website for stats.  </a:t>
            </a:r>
          </a:p>
          <a:p>
            <a:r>
              <a:rPr lang="en-US" dirty="0"/>
              <a:t>More people contacted per boat due to large groups around the holidays, especially the big promotional push around the 4</a:t>
            </a:r>
            <a:r>
              <a:rPr lang="en-US" baseline="30000" dirty="0"/>
              <a:t>th</a:t>
            </a:r>
            <a:r>
              <a:rPr lang="en-US" dirty="0"/>
              <a:t> of July week.  </a:t>
            </a:r>
          </a:p>
          <a:p>
            <a:r>
              <a:rPr lang="en-US" dirty="0"/>
              <a:t>Melanie talks with parents and kids, gave out cookies and treats to kids.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93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DF988-68FF-414D-86D6-A9A45CB1B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243081-EFE8-474D-84F4-F6DE88B93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BCC96-6F66-408E-8A55-5B4CFC68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85399-9154-4068-B887-DDE266722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61ED2-9F4E-41D6-8658-5DF7073A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3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D7DB-2CB6-4DAF-BEF3-AEC3D7701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B0477-A7A3-4586-96C9-59306E681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3D260-B63D-407F-86FA-BFD634E8D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AAAC7-A82C-44AD-B65F-C353063B3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8E80E-B183-41F2-99FA-235A7B6AF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89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D3135D-E694-4F6D-94B5-3C3538AA6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6F9A5-5685-404F-9476-88DC5E54B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915CB-17CA-4CBC-A650-0A2550026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DE0-24D5-4CFA-BCB8-85B5D591E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CBB39-4BB5-4B8F-AC86-5EA4E1BE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9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D4769-AD6C-4CCC-9721-3F8EB917D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1C7DA-B108-421D-AF0A-17C50E57C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553A3-EE9D-468F-9F89-DA7E183C7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D45BE-8B26-40C1-8033-7F7890494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1877C-2A7B-4EAE-B910-4DB04599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6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A2921-ACAA-4A05-9438-31ADC2FC4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061F9-47CE-464B-AD40-C2507E33D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A7315-D5B4-42CE-8442-1594BF7B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76D1E-CFC7-4654-86DF-35AF9ACC1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B78D8-5894-49FD-A1FE-6A8FDFDEF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3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5EC8-E182-4503-8DB3-3E215C472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F122E-3A2F-4DDA-96A2-248FB7A35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CE437-1EB2-4015-A2CF-AB6851A64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433BA-8C4A-47F9-B0D3-74F04B92B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D11DE-8ADC-46D4-9E03-B53D4E0EC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DAC7D-1514-4888-8E8D-97B2C0881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697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06036-3BBB-4D45-8DAC-B10228ED1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FEBE-ED9B-4308-AFCC-4D2825713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1E765-B30B-4237-8F41-5303044A0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83CA89-66AA-4CCF-B767-1A2EC3D424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267C42-FAF7-466A-BE0E-96C9C25C3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D7AD99-DB9B-4700-BF91-F6F5364B0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99BD2C-1B6E-4DA8-8CC9-339A855B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BA3CAD-BDD2-4134-B492-91D6F7025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607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F142B-ACFD-48E4-A0C2-A6B2A18F1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6F6C0-4818-41FA-8533-1ECE142B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55244-76DD-45DE-9F64-4ED62B2A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7ED816-8134-4BEA-A051-661CCB0FC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71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560FC0-46BF-452C-874A-9D3B4A95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6F488F-69D3-4D62-9FF5-5B01D681A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173C4-4287-4123-9F19-83E898E6F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4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11884-E417-4E56-B361-C0038E30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77E45-2E07-42C5-B63A-EAB6CB757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B6171-337A-4C07-8D1A-FDEACDF47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AB615-C2BE-4D8C-8973-B1DB9497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74EDE-EB69-498A-A88A-8DF7F8F67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ED365-9266-4473-AA90-E44C4B0A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8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81FF3-C121-464A-8ED8-36304EEA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32ED92-9DBB-43B9-AE75-A1BA4004A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EB40E-62BE-41AF-A55D-40329AAD4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B8966-5265-4E5E-A278-E2088AD1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B8E2D-FC2E-4767-90B5-CDD35487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FF052-A1A4-46C4-807B-7D837F3D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642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76950-5EBC-428F-9F8D-0C565ED35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26B43-7A8A-4668-9AA6-7B365BA2E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E4093-13E9-40C1-A09D-601DCDC71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FB057-5443-41DE-9BDC-99E3D764F0DE}" type="datetimeFigureOut">
              <a:rPr lang="en-US" smtClean="0"/>
              <a:t>7/3/2025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A3C92-988D-4E3D-95BC-12665680D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725C1-F46A-4A4A-B589-4F95ADA7F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8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s://grindstonelake.org/contact-u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5876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32610" y="1122363"/>
            <a:ext cx="7934864" cy="4135437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Grindstone Lake Association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2025 Annual Meeting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July 5, 2025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58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83"/>
            <a:ext cx="12192000" cy="65876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32610" y="1122363"/>
            <a:ext cx="7934864" cy="413543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Grindstone Lake Association</a:t>
            </a:r>
            <a:br>
              <a:rPr lang="en-US" sz="4800" b="1" dirty="0">
                <a:solidFill>
                  <a:schemeClr val="bg1"/>
                </a:solidFill>
                <a:latin typeface="+mn-lt"/>
              </a:rPr>
            </a:br>
            <a:br>
              <a:rPr lang="en-US" sz="4800" b="1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Governance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58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627" y="-22167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25464" y="0"/>
            <a:ext cx="10773481" cy="11593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Board of Directors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A0B2B-06E1-4049-87E7-C6761C9FB466}"/>
              </a:ext>
            </a:extLst>
          </p:cNvPr>
          <p:cNvSpPr/>
          <p:nvPr/>
        </p:nvSpPr>
        <p:spPr>
          <a:xfrm>
            <a:off x="930443" y="1330037"/>
            <a:ext cx="87375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Review and Approval for 2025-2026 </a:t>
            </a:r>
          </a:p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Officers</a:t>
            </a:r>
          </a:p>
          <a:p>
            <a:pPr lvl="1"/>
            <a:r>
              <a:rPr lang="en-US" sz="2400" dirty="0"/>
              <a:t>Donna Carlson – President</a:t>
            </a:r>
          </a:p>
          <a:p>
            <a:pPr lvl="1"/>
            <a:r>
              <a:rPr lang="en-US" sz="2400" dirty="0"/>
              <a:t>Michael (Mike) Warden – Treasurer</a:t>
            </a:r>
          </a:p>
          <a:p>
            <a:pPr lvl="1"/>
            <a:r>
              <a:rPr lang="en-US" sz="2400" dirty="0"/>
              <a:t>Cynthia (Cindy) Parker – Secretary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Board Members</a:t>
            </a:r>
          </a:p>
          <a:p>
            <a:pPr lvl="1"/>
            <a:r>
              <a:rPr lang="en-US" sz="2400" dirty="0"/>
              <a:t>Cheryl Contant – Membership, Grants</a:t>
            </a:r>
          </a:p>
          <a:p>
            <a:pPr lvl="1"/>
            <a:r>
              <a:rPr lang="en-US" sz="2400" dirty="0"/>
              <a:t>Greg </a:t>
            </a:r>
            <a:r>
              <a:rPr lang="en-US" sz="2400" dirty="0" err="1"/>
              <a:t>Klausen</a:t>
            </a:r>
            <a:r>
              <a:rPr lang="en-US" sz="2400" dirty="0"/>
              <a:t> – Clean Boats, Clean Water</a:t>
            </a:r>
          </a:p>
          <a:p>
            <a:pPr lvl="1"/>
            <a:r>
              <a:rPr lang="en-US" sz="2400" dirty="0"/>
              <a:t>Karen Mumford – Fisheries &amp; Habitat, Water Quality </a:t>
            </a:r>
          </a:p>
          <a:p>
            <a:pPr lvl="1"/>
            <a:r>
              <a:rPr lang="en-US" sz="2400" dirty="0"/>
              <a:t>Fran Klausen – Communications</a:t>
            </a:r>
          </a:p>
          <a:p>
            <a:pPr lvl="1"/>
            <a:r>
              <a:rPr lang="en-US" sz="2400" dirty="0"/>
              <a:t>Ellie Morse – Neighborhood Leaders &amp; Social Activities</a:t>
            </a:r>
          </a:p>
          <a:p>
            <a:pPr lvl="1"/>
            <a:r>
              <a:rPr lang="en-US" sz="2400" dirty="0"/>
              <a:t>TBD - Shoreline Restoration</a:t>
            </a:r>
          </a:p>
          <a:p>
            <a:pPr lvl="1"/>
            <a:r>
              <a:rPr lang="en-US" sz="2400" dirty="0"/>
              <a:t>TBD - Web &amp; Social Media Management</a:t>
            </a:r>
          </a:p>
        </p:txBody>
      </p:sp>
    </p:spTree>
    <p:extLst>
      <p:ext uri="{BB962C8B-B14F-4D97-AF65-F5344CB8AC3E}">
        <p14:creationId xmlns:p14="http://schemas.microsoft.com/office/powerpoint/2010/main" val="2406185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93" y="-130629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8736" y="156411"/>
            <a:ext cx="3142209" cy="10129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THANK YOU!!!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A0B2B-06E1-4049-87E7-C6761C9FB466}"/>
              </a:ext>
            </a:extLst>
          </p:cNvPr>
          <p:cNvSpPr/>
          <p:nvPr/>
        </p:nvSpPr>
        <p:spPr>
          <a:xfrm>
            <a:off x="1357843" y="1169324"/>
            <a:ext cx="951870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Sean Humphreys – GLA Board Member – Retiring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Dee Hobbie  - </a:t>
            </a:r>
            <a:r>
              <a:rPr lang="en-US" sz="2400" dirty="0"/>
              <a:t>Newsletter Design and Production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Jane and Randall Linton - </a:t>
            </a:r>
            <a:r>
              <a:rPr lang="en-US" sz="2400" dirty="0"/>
              <a:t>Loon Monitoring</a:t>
            </a:r>
          </a:p>
          <a:p>
            <a:endParaRPr lang="en-US" sz="2400" dirty="0"/>
          </a:p>
          <a:p>
            <a:r>
              <a:rPr lang="en-US" sz="2400" dirty="0"/>
              <a:t>Neighborhood Leaders</a:t>
            </a:r>
          </a:p>
          <a:p>
            <a:r>
              <a:rPr lang="en-US" sz="2400" dirty="0"/>
              <a:t>Lake &amp; AIS Monitors</a:t>
            </a:r>
          </a:p>
          <a:p>
            <a:r>
              <a:rPr lang="en-US" sz="2400" dirty="0"/>
              <a:t>New &amp; Renewing GLA members &amp; Donors</a:t>
            </a:r>
          </a:p>
          <a:p>
            <a:endParaRPr lang="en-US" sz="2400" dirty="0"/>
          </a:p>
          <a:p>
            <a:r>
              <a:rPr lang="en-US" sz="2400" dirty="0"/>
              <a:t>Organizational Partners</a:t>
            </a:r>
          </a:p>
          <a:p>
            <a:r>
              <a:rPr lang="en-US" sz="2400" dirty="0"/>
              <a:t>	Dan </a:t>
            </a:r>
            <a:r>
              <a:rPr lang="en-US" sz="2400" dirty="0" err="1"/>
              <a:t>Tyrolt</a:t>
            </a:r>
            <a:r>
              <a:rPr lang="en-US" sz="2400" dirty="0"/>
              <a:t> – LCO Conservation Dept</a:t>
            </a:r>
          </a:p>
          <a:p>
            <a:r>
              <a:rPr lang="en-US" sz="2400" dirty="0"/>
              <a:t>	Ben Schleppenbach – WI DNR</a:t>
            </a:r>
          </a:p>
          <a:p>
            <a:endParaRPr lang="en-US" sz="2400" dirty="0"/>
          </a:p>
          <a:p>
            <a:r>
              <a:rPr lang="en-US" sz="2400" dirty="0"/>
              <a:t>Business Contributors</a:t>
            </a:r>
          </a:p>
          <a:p>
            <a:r>
              <a:rPr lang="en-US" sz="2400" dirty="0"/>
              <a:t>	The Boulevard</a:t>
            </a:r>
          </a:p>
          <a:p>
            <a:r>
              <a:rPr lang="en-US" sz="2400" dirty="0"/>
              <a:t>	Timber Marine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34734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97" y="-22167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17773" y="313649"/>
            <a:ext cx="7559731" cy="99884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Reminder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A0B2B-06E1-4049-87E7-C6761C9FB466}"/>
              </a:ext>
            </a:extLst>
          </p:cNvPr>
          <p:cNvSpPr/>
          <p:nvPr/>
        </p:nvSpPr>
        <p:spPr>
          <a:xfrm>
            <a:off x="1253447" y="1949116"/>
            <a:ext cx="915386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Grindstone Lake Gear </a:t>
            </a:r>
          </a:p>
          <a:p>
            <a:r>
              <a:rPr lang="en-US" sz="2800" dirty="0"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Available to order &amp; purchase today!</a:t>
            </a:r>
          </a:p>
          <a:p>
            <a:endParaRPr lang="en-US" sz="2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2026 Annual Meeting</a:t>
            </a:r>
          </a:p>
          <a:p>
            <a:r>
              <a:rPr lang="en-US" sz="2800" dirty="0">
                <a:ea typeface="Calibri" panose="020F0502020204030204" pitchFamily="34" charset="0"/>
                <a:cs typeface="Calibri" panose="020F0502020204030204" pitchFamily="34" charset="0"/>
              </a:rPr>
              <a:t>	Saturday, June 27, 2026</a:t>
            </a:r>
          </a:p>
          <a:p>
            <a:r>
              <a:rPr lang="en-US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	Saturday, July 11, 2026</a:t>
            </a:r>
          </a:p>
          <a:p>
            <a:endParaRPr lang="en-US" sz="2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Board Members &amp; Volunteers Needed!!!</a:t>
            </a:r>
          </a:p>
          <a:p>
            <a:r>
              <a:rPr lang="en-US" sz="3200" dirty="0"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>
                <a:ea typeface="Calibri" panose="020F0502020204030204" pitchFamily="34" charset="0"/>
                <a:cs typeface="Calibri" panose="020F0502020204030204" pitchFamily="34" charset="0"/>
              </a:rPr>
              <a:t>Check out the volunteer sheets being circulated</a:t>
            </a:r>
            <a:endParaRPr lang="en-US" sz="2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			</a:t>
            </a:r>
            <a:endParaRPr lang="en-US" sz="28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E4F3E74-4AB8-3D42-C894-8CE010F94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94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5876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219200" y="1122363"/>
            <a:ext cx="10210800" cy="4135437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5300" dirty="0">
                <a:solidFill>
                  <a:schemeClr val="bg1"/>
                </a:solidFill>
                <a:latin typeface="Arial" panose="020B0604020202020204" pitchFamily="34" charset="0"/>
              </a:rPr>
              <a:t>Wisconsin's Changing Fisheries</a:t>
            </a:r>
            <a:b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</a:rPr>
              <a:t>Colin Dassow, PHD</a:t>
            </a:r>
            <a:br>
              <a:rPr lang="en-US" sz="5400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</a:rPr>
              <a:t>Fisheries Research Scientist </a:t>
            </a:r>
            <a:br>
              <a:rPr lang="en-US" sz="31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</a:rPr>
              <a:t>Wisconsin Dept. of Natural Resources</a:t>
            </a:r>
            <a:br>
              <a:rPr lang="en-US" sz="31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br>
              <a:rPr lang="en-US" sz="3100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56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4D6F0-196A-98EE-191D-7CF751CA1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BB5CBB-5510-615D-8D42-E0181A6D4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5876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4EDAA1F-8E7E-BBDC-F1F0-EE547937B34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32610" y="1122363"/>
            <a:ext cx="7934864" cy="41354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Protecting Grindstone Lake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Clean Boats, Clean Waters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Greg Klausen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38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93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2319" y="154983"/>
            <a:ext cx="11275362" cy="9321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Clean Boats, Clean Water 2024 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AE591-9CEF-44C5-B72D-E7AFFB5DE246}"/>
              </a:ext>
            </a:extLst>
          </p:cNvPr>
          <p:cNvSpPr txBox="1"/>
          <p:nvPr/>
        </p:nvSpPr>
        <p:spPr>
          <a:xfrm>
            <a:off x="3009599" y="1507187"/>
            <a:ext cx="91824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Grindstone has been participating in the CBCW program since 2004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CBCW monitoring is subsidized by a grant from the WI DNR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Inspectors are trained to inspect boats and educate boaters on invasive species at public landings statewide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Grant must be matched by a minimum # of volunteer hours</a:t>
            </a:r>
          </a:p>
          <a:p>
            <a:pPr lvl="1"/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Please register to help at:  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hlinkClick r:id="rId4"/>
              </a:rPr>
              <a:t>https://grindstonelake.org/contact-us/</a:t>
            </a:r>
            <a:endParaRPr lang="en-US" sz="24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lvl="1"/>
            <a:endParaRPr lang="en-US" sz="24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8EA79CEF-C71C-4945-A1FB-45E1F4EF0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23" y="1507187"/>
            <a:ext cx="2202764" cy="2202764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21A08CD5-405D-6B14-336F-501AAE6DBC91}"/>
              </a:ext>
            </a:extLst>
          </p:cNvPr>
          <p:cNvGraphicFramePr>
            <a:graphicFrameLocks noGrp="1"/>
          </p:cNvGraphicFramePr>
          <p:nvPr/>
        </p:nvGraphicFramePr>
        <p:xfrm>
          <a:off x="2173574" y="4047344"/>
          <a:ext cx="9599328" cy="2375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832">
                  <a:extLst>
                    <a:ext uri="{9D8B030D-6E8A-4147-A177-3AD203B41FA5}">
                      <a16:colId xmlns:a16="http://schemas.microsoft.com/office/drawing/2014/main" val="2714378632"/>
                    </a:ext>
                  </a:extLst>
                </a:gridCol>
                <a:gridCol w="2399832">
                  <a:extLst>
                    <a:ext uri="{9D8B030D-6E8A-4147-A177-3AD203B41FA5}">
                      <a16:colId xmlns:a16="http://schemas.microsoft.com/office/drawing/2014/main" val="1516255475"/>
                    </a:ext>
                  </a:extLst>
                </a:gridCol>
                <a:gridCol w="2399832">
                  <a:extLst>
                    <a:ext uri="{9D8B030D-6E8A-4147-A177-3AD203B41FA5}">
                      <a16:colId xmlns:a16="http://schemas.microsoft.com/office/drawing/2014/main" val="3345279278"/>
                    </a:ext>
                  </a:extLst>
                </a:gridCol>
                <a:gridCol w="2399832">
                  <a:extLst>
                    <a:ext uri="{9D8B030D-6E8A-4147-A177-3AD203B41FA5}">
                      <a16:colId xmlns:a16="http://schemas.microsoft.com/office/drawing/2014/main" val="4053328751"/>
                    </a:ext>
                  </a:extLst>
                </a:gridCol>
              </a:tblGrid>
              <a:tr h="58767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Grindstone Lake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Sawyer 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Statewide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774582"/>
                  </a:ext>
                </a:extLst>
              </a:tr>
              <a:tr h="595841">
                <a:tc>
                  <a:txBody>
                    <a:bodyPr/>
                    <a:lstStyle/>
                    <a:p>
                      <a:r>
                        <a:rPr lang="en-US" sz="2400" dirty="0"/>
                        <a:t>Boats Inspected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1,096 (-16)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11,072 (-547)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144,765 (-12,329)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709918"/>
                  </a:ext>
                </a:extLst>
              </a:tr>
              <a:tr h="595841">
                <a:tc>
                  <a:txBody>
                    <a:bodyPr/>
                    <a:lstStyle/>
                    <a:p>
                      <a:r>
                        <a:rPr lang="en-US" sz="2400" dirty="0"/>
                        <a:t>People Contacted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2368 (+88)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24,458 (-666)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272,893 (-33,388)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620614"/>
                  </a:ext>
                </a:extLst>
              </a:tr>
              <a:tr h="595841">
                <a:tc>
                  <a:txBody>
                    <a:bodyPr/>
                    <a:lstStyle/>
                    <a:p>
                      <a:r>
                        <a:rPr lang="en-US" sz="2400" dirty="0"/>
                        <a:t>Hours Spent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318 (+4)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  5,892 (+94)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80,962 (-2,321)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824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27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93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2319" y="154983"/>
            <a:ext cx="11275362" cy="9321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Clean Boats, Clean Water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2B07A2-8075-469D-9AC3-14B60C04AE2A}"/>
              </a:ext>
            </a:extLst>
          </p:cNvPr>
          <p:cNvSpPr txBox="1"/>
          <p:nvPr/>
        </p:nvSpPr>
        <p:spPr>
          <a:xfrm>
            <a:off x="2608580" y="2016203"/>
            <a:ext cx="97183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Meet Melanie Schreiber, Grindstone’s 2025 CBCW Monitor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Resides in Turtle Lake, WI and grew up in the Spooner area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Has many years experience as a CBCW monitor – and it’s a family affair!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Possesses a passion for our great lakes and a drive to keep them clean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Stationed at Grindstone’s main public landing off Hwy 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Monitoring hours are 7:00am – 12:00 pm (Fri-Sun + Holidays)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19C81E-8023-4F8F-DAE3-EFE112B7F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725" y="4549676"/>
            <a:ext cx="3134954" cy="2308324"/>
          </a:xfrm>
          <a:prstGeom prst="rect">
            <a:avLst/>
          </a:prstGeom>
        </p:spPr>
      </p:pic>
      <p:pic>
        <p:nvPicPr>
          <p:cNvPr id="3" name="Picture 2" descr="A person standing outside in a dress&#10;&#10;AI-generated content may be incorrect.">
            <a:extLst>
              <a:ext uri="{FF2B5EF4-FFF2-40B4-BE49-F238E27FC236}">
                <a16:creationId xmlns:a16="http://schemas.microsoft.com/office/drawing/2014/main" id="{4DB9AB14-679B-65CE-CB19-6FE5AD830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9" t="33726" r="41890" b="24881"/>
          <a:stretch>
            <a:fillRect/>
          </a:stretch>
        </p:blipFill>
        <p:spPr>
          <a:xfrm rot="5400000">
            <a:off x="243976" y="1912789"/>
            <a:ext cx="2308325" cy="24960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3721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3B6D7-F478-7F69-5F11-D5324106B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85F9E5-B58F-8066-27B2-A7ABDB2D5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93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06DE91D-D983-E3FD-5E5E-58929A4A53D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2319" y="154983"/>
            <a:ext cx="11275362" cy="9321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Clean Boats, Clean Water 2024 Review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7B12A23-B03D-0487-4138-65857800A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22" y="1507186"/>
            <a:ext cx="1921813" cy="1921813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1D3D948-9DFB-DD66-ABBE-56F47DB8EACE}"/>
              </a:ext>
            </a:extLst>
          </p:cNvPr>
          <p:cNvGraphicFramePr/>
          <p:nvPr/>
        </p:nvGraphicFramePr>
        <p:xfrm>
          <a:off x="2012603" y="124210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8EDF21C-701F-51B7-FFF7-8CF3D35AAD42}"/>
              </a:ext>
            </a:extLst>
          </p:cNvPr>
          <p:cNvSpPr txBox="1"/>
          <p:nvPr/>
        </p:nvSpPr>
        <p:spPr>
          <a:xfrm>
            <a:off x="8939285" y="2344189"/>
            <a:ext cx="31183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Eurasion</a:t>
            </a:r>
            <a:r>
              <a:rPr lang="en-US" sz="2400" dirty="0"/>
              <a:t> </a:t>
            </a:r>
            <a:r>
              <a:rPr lang="en-US" sz="2400" dirty="0" err="1"/>
              <a:t>Milfoyl</a:t>
            </a:r>
            <a:r>
              <a:rPr lang="en-US" sz="2400" dirty="0"/>
              <a:t> Present</a:t>
            </a:r>
          </a:p>
          <a:p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LCO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Chippewa Flowage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Round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Whitefish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Upper Eau Claire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5F2472-D83D-88E3-150A-24EE01453DFD}"/>
              </a:ext>
            </a:extLst>
          </p:cNvPr>
          <p:cNvSpPr txBox="1"/>
          <p:nvPr/>
        </p:nvSpPr>
        <p:spPr>
          <a:xfrm>
            <a:off x="5746885" y="6518351"/>
            <a:ext cx="269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139 boats</a:t>
            </a:r>
          </a:p>
        </p:txBody>
      </p:sp>
    </p:spTree>
    <p:extLst>
      <p:ext uri="{BB962C8B-B14F-4D97-AF65-F5344CB8AC3E}">
        <p14:creationId xmlns:p14="http://schemas.microsoft.com/office/powerpoint/2010/main" val="2458359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1C66E-FE86-844E-3CE2-972D6D849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9B48BC-9F97-A48F-351E-F7C2A2052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906"/>
          <a:stretch/>
        </p:blipFill>
        <p:spPr>
          <a:xfrm>
            <a:off x="3067281" y="3379869"/>
            <a:ext cx="6057437" cy="34781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F68F2A-9430-20CC-3AD3-EE20DAC0F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93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34359E6-0339-60C2-F8CF-A00F0E44371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2319" y="154983"/>
            <a:ext cx="11275362" cy="9321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ILIDS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979D8-BDC9-127A-5935-AD82B97D4E90}"/>
              </a:ext>
            </a:extLst>
          </p:cNvPr>
          <p:cNvSpPr txBox="1"/>
          <p:nvPr/>
        </p:nvSpPr>
        <p:spPr>
          <a:xfrm>
            <a:off x="2396908" y="0"/>
            <a:ext cx="91824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Grindstone 2</a:t>
            </a:r>
            <a:r>
              <a:rPr lang="en-US" sz="2400" baseline="30000" dirty="0">
                <a:solidFill>
                  <a:schemeClr val="bg1"/>
                </a:solidFill>
                <a:latin typeface="Calibri" panose="020F0502020204030204"/>
              </a:rPr>
              <a:t>nd</a:t>
            </a: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 year with ILIDS Video Capture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Additional monitoring over the In Person by Melanie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02FFBC-6CA6-16F5-2F2A-94AC25873F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5561"/>
          <a:stretch/>
        </p:blipFill>
        <p:spPr>
          <a:xfrm>
            <a:off x="237477" y="1352204"/>
            <a:ext cx="5659607" cy="3282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5C4BE3-99F8-2C62-2FB9-1DF12590A6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835" b="33065"/>
          <a:stretch/>
        </p:blipFill>
        <p:spPr>
          <a:xfrm>
            <a:off x="6420000" y="1242103"/>
            <a:ext cx="5659607" cy="334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65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A8005-2E14-116E-2C83-DE71FFF1F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4E8020-8116-BD59-BF6E-34EF7317D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93" y="-130629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D1B69C7-F671-E299-ED2F-E2DF21D989D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8736" y="374755"/>
            <a:ext cx="3142209" cy="6145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4EA03B-167A-AC77-6C82-B58FA13942C3}"/>
              </a:ext>
            </a:extLst>
          </p:cNvPr>
          <p:cNvSpPr/>
          <p:nvPr/>
        </p:nvSpPr>
        <p:spPr>
          <a:xfrm>
            <a:off x="1217118" y="1310418"/>
            <a:ext cx="1043004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Grindstone Lake Association – Donna Carlson, President</a:t>
            </a:r>
          </a:p>
          <a:p>
            <a:r>
              <a:rPr lang="en-US" sz="2400" dirty="0"/>
              <a:t>	Honor the Past, Plan for the Future - 35</a:t>
            </a:r>
            <a:r>
              <a:rPr lang="en-US" sz="2400" baseline="30000" dirty="0"/>
              <a:t>th</a:t>
            </a:r>
            <a:r>
              <a:rPr lang="en-US" sz="2400" dirty="0"/>
              <a:t> Anniversary</a:t>
            </a:r>
          </a:p>
          <a:p>
            <a:endParaRPr lang="en-US" sz="2400" dirty="0"/>
          </a:p>
          <a:p>
            <a:r>
              <a:rPr lang="en-US" sz="2400" dirty="0"/>
              <a:t>GLA Governance</a:t>
            </a:r>
          </a:p>
          <a:p>
            <a:r>
              <a:rPr lang="en-US" sz="2400" dirty="0"/>
              <a:t>	Financial Update – Mike Warden</a:t>
            </a:r>
          </a:p>
          <a:p>
            <a:r>
              <a:rPr lang="en-US" sz="2400" dirty="0"/>
              <a:t>	Board of Directors</a:t>
            </a:r>
          </a:p>
          <a:p>
            <a:endParaRPr lang="en-US" sz="2400" dirty="0"/>
          </a:p>
          <a:p>
            <a:r>
              <a:rPr lang="en-US" sz="2400" dirty="0"/>
              <a:t>Guest speaker</a:t>
            </a:r>
          </a:p>
          <a:p>
            <a:r>
              <a:rPr lang="en-US" sz="2400" dirty="0"/>
              <a:t>	Wisconsin’s Changing Fisheries – Colin Dassow, WI DNR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Protecting Grindstone Lake</a:t>
            </a:r>
          </a:p>
          <a:p>
            <a:r>
              <a:rPr lang="en-US" sz="2400" dirty="0"/>
              <a:t>	CBCW –  Greg Klausen</a:t>
            </a:r>
          </a:p>
          <a:p>
            <a:r>
              <a:rPr lang="en-US" sz="2400" dirty="0"/>
              <a:t>	AIS in Little Grindstone – Cheryl Contant</a:t>
            </a:r>
          </a:p>
        </p:txBody>
      </p:sp>
    </p:spTree>
    <p:extLst>
      <p:ext uri="{BB962C8B-B14F-4D97-AF65-F5344CB8AC3E}">
        <p14:creationId xmlns:p14="http://schemas.microsoft.com/office/powerpoint/2010/main" val="611851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B0378-FF22-6C1D-15F5-E62B8F91E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279AF-0F51-16DB-03F6-D70D75E7F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93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572F6F3-5C65-27CB-FAEC-6BFEE2B31DB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2319" y="154983"/>
            <a:ext cx="11275362" cy="9321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ILIDS Moving Forward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54D56-E84D-F724-EB6A-A6C2DA54A2F5}"/>
              </a:ext>
            </a:extLst>
          </p:cNvPr>
          <p:cNvSpPr txBox="1"/>
          <p:nvPr/>
        </p:nvSpPr>
        <p:spPr>
          <a:xfrm>
            <a:off x="625643" y="1620252"/>
            <a:ext cx="1021882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 Grindstone 2nd year with ILIDS Video Capture</a:t>
            </a:r>
          </a:p>
          <a:p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 Starting to use Artificial Intelligence to improve the video accuracy and detect only vehicles with a boat</a:t>
            </a:r>
          </a:p>
          <a:p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 Need additional financial support to pay for video review, cost for  2024 was $2500</a:t>
            </a:r>
          </a:p>
          <a:p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 Video review volunteering is also a possibility if any interest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6444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CB6DE-A81D-6AB1-60EE-5B5575D20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E997EC-18F9-98B9-A8AC-4ADC8C81E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93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A8AC6A8-E773-0A9F-3D33-3FD08700A39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2319" y="154983"/>
            <a:ext cx="11275362" cy="9321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443F13-3627-521C-5F29-ACE779580582}"/>
              </a:ext>
            </a:extLst>
          </p:cNvPr>
          <p:cNvGrpSpPr/>
          <p:nvPr/>
        </p:nvGrpSpPr>
        <p:grpSpPr>
          <a:xfrm>
            <a:off x="3524954" y="1000194"/>
            <a:ext cx="8241925" cy="5835725"/>
            <a:chOff x="3524954" y="1000194"/>
            <a:chExt cx="8241925" cy="583572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DBA06F6-A8E7-DCC5-2F44-45B6BB22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4954" y="1000194"/>
              <a:ext cx="8241925" cy="5835725"/>
            </a:xfrm>
            <a:prstGeom prst="rect">
              <a:avLst/>
            </a:prstGeom>
          </p:spPr>
        </p:pic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A15F69E5-0486-7EC2-78FA-99C8973019CA}"/>
                </a:ext>
              </a:extLst>
            </p:cNvPr>
            <p:cNvSpPr/>
            <p:nvPr/>
          </p:nvSpPr>
          <p:spPr>
            <a:xfrm rot="19083385">
              <a:off x="4613852" y="5561787"/>
              <a:ext cx="818866" cy="65509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FF458-657B-7332-2650-57B721B4DAF9}"/>
                </a:ext>
              </a:extLst>
            </p:cNvPr>
            <p:cNvSpPr txBox="1"/>
            <p:nvPr/>
          </p:nvSpPr>
          <p:spPr>
            <a:xfrm>
              <a:off x="3524954" y="5697944"/>
              <a:ext cx="1105468" cy="92333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CBCW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ILIDS</a:t>
              </a:r>
            </a:p>
          </p:txBody>
        </p:sp>
        <p:sp>
          <p:nvSpPr>
            <p:cNvPr id="6" name="Arrow: Up 5">
              <a:extLst>
                <a:ext uri="{FF2B5EF4-FFF2-40B4-BE49-F238E27FC236}">
                  <a16:creationId xmlns:a16="http://schemas.microsoft.com/office/drawing/2014/main" id="{93269E8C-60F2-2FC3-0848-9F8DA4679F77}"/>
                </a:ext>
              </a:extLst>
            </p:cNvPr>
            <p:cNvSpPr/>
            <p:nvPr/>
          </p:nvSpPr>
          <p:spPr>
            <a:xfrm rot="191482">
              <a:off x="9786554" y="5022098"/>
              <a:ext cx="627797" cy="655092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C87464-4EA2-B6ED-1FD6-3088839A2EB7}"/>
                </a:ext>
              </a:extLst>
            </p:cNvPr>
            <p:cNvSpPr txBox="1"/>
            <p:nvPr/>
          </p:nvSpPr>
          <p:spPr>
            <a:xfrm>
              <a:off x="9452185" y="5694156"/>
              <a:ext cx="1296537" cy="64633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AIS REMOVAL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BA2AB9-AD2C-6297-CEDE-F77094D86562}"/>
                </a:ext>
              </a:extLst>
            </p:cNvPr>
            <p:cNvSpPr txBox="1"/>
            <p:nvPr/>
          </p:nvSpPr>
          <p:spPr>
            <a:xfrm>
              <a:off x="6991485" y="3618327"/>
              <a:ext cx="1378424" cy="9233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Oxythermal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Sechi Disk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0A0367F-FC12-2A06-B0A4-E2581B9F76E4}"/>
                </a:ext>
              </a:extLst>
            </p:cNvPr>
            <p:cNvSpPr/>
            <p:nvPr/>
          </p:nvSpPr>
          <p:spPr>
            <a:xfrm>
              <a:off x="5482627" y="5349644"/>
              <a:ext cx="1146412" cy="49473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AIS 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525A1B-5811-7203-F23C-23C98C905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75211" y="4358801"/>
              <a:ext cx="1158340" cy="536494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F5E2D8F-F7C4-8825-11E6-32540157CE20}"/>
                </a:ext>
              </a:extLst>
            </p:cNvPr>
            <p:cNvSpPr/>
            <p:nvPr/>
          </p:nvSpPr>
          <p:spPr>
            <a:xfrm>
              <a:off x="4909421" y="4510399"/>
              <a:ext cx="1146412" cy="49473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AIS 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C07DD20-3923-6EAA-2DE5-50FA5B4F602E}"/>
                </a:ext>
              </a:extLst>
            </p:cNvPr>
            <p:cNvSpPr/>
            <p:nvPr/>
          </p:nvSpPr>
          <p:spPr>
            <a:xfrm>
              <a:off x="5482627" y="3176724"/>
              <a:ext cx="1146412" cy="49473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AIS ?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D88BB85-5AFA-11AD-3F9A-36B549BED376}"/>
                </a:ext>
              </a:extLst>
            </p:cNvPr>
            <p:cNvSpPr/>
            <p:nvPr/>
          </p:nvSpPr>
          <p:spPr>
            <a:xfrm>
              <a:off x="7914203" y="2237303"/>
              <a:ext cx="1146412" cy="49473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AIS 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0631E89-8B43-D704-3F5A-367AAADD1E78}"/>
              </a:ext>
            </a:extLst>
          </p:cNvPr>
          <p:cNvSpPr txBox="1"/>
          <p:nvPr/>
        </p:nvSpPr>
        <p:spPr>
          <a:xfrm>
            <a:off x="568712" y="1976395"/>
            <a:ext cx="2348738" cy="1200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Citizens Lake Monitoring Activities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324C1D-C7AC-899E-B3F2-BAEF270FE87E}"/>
              </a:ext>
            </a:extLst>
          </p:cNvPr>
          <p:cNvSpPr txBox="1"/>
          <p:nvPr/>
        </p:nvSpPr>
        <p:spPr>
          <a:xfrm>
            <a:off x="305576" y="4589631"/>
            <a:ext cx="2855348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GRANT MONITORING AND CONTROL</a:t>
            </a:r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DFB4DDE9-C79D-3E8D-66DC-556C5D6B4D69}"/>
              </a:ext>
            </a:extLst>
          </p:cNvPr>
          <p:cNvSpPr txBox="1">
            <a:spLocks/>
          </p:cNvSpPr>
          <p:nvPr/>
        </p:nvSpPr>
        <p:spPr>
          <a:xfrm>
            <a:off x="782319" y="152521"/>
            <a:ext cx="11275362" cy="932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Grants and Volunteers working together</a:t>
            </a:r>
          </a:p>
        </p:txBody>
      </p:sp>
    </p:spTree>
    <p:extLst>
      <p:ext uri="{BB962C8B-B14F-4D97-AF65-F5344CB8AC3E}">
        <p14:creationId xmlns:p14="http://schemas.microsoft.com/office/powerpoint/2010/main" val="3440650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A863F-78F3-E3D9-2F53-AB7CDFDE2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4514CA-E45E-E271-F621-94970BA2D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5876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D764458-7B09-DD29-1F6A-60202C182E0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32610" y="1122363"/>
            <a:ext cx="7934864" cy="41354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Protecting Grindstone Lake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Aquatic Invasive Species (AIS)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Cheryl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Contatnt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31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5" y="418407"/>
            <a:ext cx="6706088" cy="515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Little Grindstone Lake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7E772-4FB1-092F-77F7-FAEBA6C08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7" t="2815" r="121" b="32391"/>
          <a:stretch>
            <a:fillRect/>
          </a:stretch>
        </p:blipFill>
        <p:spPr bwMode="auto">
          <a:xfrm>
            <a:off x="2391987" y="1352202"/>
            <a:ext cx="5904847" cy="522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Oval 3">
            <a:extLst>
              <a:ext uri="{FF2B5EF4-FFF2-40B4-BE49-F238E27FC236}">
                <a16:creationId xmlns:a16="http://schemas.microsoft.com/office/drawing/2014/main" id="{16469809-0773-15CB-1698-0CDC87AA6F34}"/>
              </a:ext>
            </a:extLst>
          </p:cNvPr>
          <p:cNvSpPr>
            <a:spLocks noChangeArrowheads="1"/>
          </p:cNvSpPr>
          <p:nvPr/>
        </p:nvSpPr>
        <p:spPr bwMode="auto">
          <a:xfrm rot="1625403">
            <a:off x="5274598" y="3125054"/>
            <a:ext cx="860255" cy="1636684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07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5" y="418407"/>
            <a:ext cx="6706088" cy="515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Little Grindstone Lake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7700E-275E-2E89-6E8A-EEB2E7658EB4}"/>
              </a:ext>
            </a:extLst>
          </p:cNvPr>
          <p:cNvSpPr txBox="1"/>
          <p:nvPr/>
        </p:nvSpPr>
        <p:spPr>
          <a:xfrm>
            <a:off x="1035423" y="1586751"/>
            <a:ext cx="105828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Aquatic Invasive Species:</a:t>
            </a:r>
            <a:endParaRPr lang="en-US" sz="2400" dirty="0"/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Curly Leaf Pondweed (2006); early season plant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Eurasian Water Milfoil (2023); coming from LCO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2050" name="Picture 2" descr="Curly-leaf pondweed | (Potamogeton ...">
            <a:extLst>
              <a:ext uri="{FF2B5EF4-FFF2-40B4-BE49-F238E27FC236}">
                <a16:creationId xmlns:a16="http://schemas.microsoft.com/office/drawing/2014/main" id="{763CCE9C-69FA-41C2-9C7C-3E6DF54A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33" y="3644330"/>
            <a:ext cx="3840480" cy="255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vasive Species — COURTE OREILLES ...">
            <a:extLst>
              <a:ext uri="{FF2B5EF4-FFF2-40B4-BE49-F238E27FC236}">
                <a16:creationId xmlns:a16="http://schemas.microsoft.com/office/drawing/2014/main" id="{C5C2AEBB-F6ED-E2C8-9979-66C542511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538" y="3644330"/>
            <a:ext cx="3840480" cy="25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364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5" y="418407"/>
            <a:ext cx="6706088" cy="515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Little Grindstone Lake AIS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7700E-275E-2E89-6E8A-EEB2E7658EB4}"/>
              </a:ext>
            </a:extLst>
          </p:cNvPr>
          <p:cNvSpPr txBox="1"/>
          <p:nvPr/>
        </p:nvSpPr>
        <p:spPr>
          <a:xfrm>
            <a:off x="1035423" y="1586752"/>
            <a:ext cx="1036768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Applied for (Nov 2023) and received (March 2024) AIS Population Control Grant for $17,700 for 2024-25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AIS meander surveys to locate CLP and EWM (2 per year)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SCUBA divers hand pull CLP and EWM </a:t>
            </a:r>
          </a:p>
          <a:p>
            <a:pPr marL="457200"/>
            <a:endParaRPr lang="en-US" sz="2000" dirty="0"/>
          </a:p>
          <a:p>
            <a:pPr marL="1258888" indent="-1258888">
              <a:tabLst>
                <a:tab pos="0" algn="l"/>
              </a:tabLst>
            </a:pPr>
            <a:r>
              <a:rPr lang="en-US" sz="3200" dirty="0"/>
              <a:t>2024: One-day dives in June and August</a:t>
            </a:r>
          </a:p>
          <a:p>
            <a:pPr>
              <a:tabLst>
                <a:tab pos="0" algn="l"/>
              </a:tabLst>
            </a:pPr>
            <a:r>
              <a:rPr lang="en-US" sz="3200" dirty="0"/>
              <a:t>2025: Two-day dive in June and one-day dive in August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9763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5" y="418407"/>
            <a:ext cx="6706088" cy="515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Little Grindstone Lake AIS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7700E-275E-2E89-6E8A-EEB2E7658EB4}"/>
              </a:ext>
            </a:extLst>
          </p:cNvPr>
          <p:cNvSpPr txBox="1"/>
          <p:nvPr/>
        </p:nvSpPr>
        <p:spPr>
          <a:xfrm>
            <a:off x="783925" y="1440381"/>
            <a:ext cx="10619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SCUBA divers hand pull plants trying to get the roots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21E6F7AF-8495-B583-C4D0-81B6AE1FD2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A seal swimming in the water with a flag&#10;&#10;Description automatically generated">
            <a:extLst>
              <a:ext uri="{FF2B5EF4-FFF2-40B4-BE49-F238E27FC236}">
                <a16:creationId xmlns:a16="http://schemas.microsoft.com/office/drawing/2014/main" id="{31B1D7F3-7CC5-70F0-D5E3-F69182EED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69" y="2174889"/>
            <a:ext cx="2979449" cy="1987852"/>
          </a:xfrm>
          <a:prstGeom prst="rect">
            <a:avLst/>
          </a:prstGeom>
        </p:spPr>
      </p:pic>
      <p:pic>
        <p:nvPicPr>
          <p:cNvPr id="6" name="Picture 5" descr="A person in a black wet suit underwater&#10;&#10;Description automatically generated">
            <a:extLst>
              <a:ext uri="{FF2B5EF4-FFF2-40B4-BE49-F238E27FC236}">
                <a16:creationId xmlns:a16="http://schemas.microsoft.com/office/drawing/2014/main" id="{3F39A254-DF8F-199A-C2B8-5DCAF2966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313" y="3152156"/>
            <a:ext cx="4329825" cy="3247369"/>
          </a:xfrm>
          <a:prstGeom prst="rect">
            <a:avLst/>
          </a:prstGeom>
        </p:spPr>
      </p:pic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041996B6-5EF0-9753-BAED-4518026A5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8" y="2558138"/>
            <a:ext cx="5121849" cy="384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14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5" y="418407"/>
            <a:ext cx="6706088" cy="515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Little Grindstone Lake AIS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7700E-275E-2E89-6E8A-EEB2E7658EB4}"/>
              </a:ext>
            </a:extLst>
          </p:cNvPr>
          <p:cNvSpPr txBox="1"/>
          <p:nvPr/>
        </p:nvSpPr>
        <p:spPr>
          <a:xfrm>
            <a:off x="783925" y="1491509"/>
            <a:ext cx="5312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2024:  Hand-pulled </a:t>
            </a:r>
            <a:r>
              <a:rPr lang="en-US" sz="3600" b="1" dirty="0"/>
              <a:t>66.5 cubic feet of AIS in 2 days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21E6F7AF-8495-B583-C4D0-81B6AE1FD2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154289-A930-DB98-E0C2-2846450D0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7" t="1322" r="23137"/>
          <a:stretch/>
        </p:blipFill>
        <p:spPr>
          <a:xfrm rot="5400000">
            <a:off x="1552635" y="2164203"/>
            <a:ext cx="3475190" cy="45006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31CE99-16D9-BB91-6FA3-E72545FAF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905" y="2895600"/>
            <a:ext cx="5400660" cy="3037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9EE1B-330A-7288-EC96-9F051F2FA43A}"/>
              </a:ext>
            </a:extLst>
          </p:cNvPr>
          <p:cNvSpPr txBox="1"/>
          <p:nvPr/>
        </p:nvSpPr>
        <p:spPr>
          <a:xfrm>
            <a:off x="6248400" y="1491509"/>
            <a:ext cx="5490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June 2025:  Hand-pulled </a:t>
            </a:r>
            <a:r>
              <a:rPr lang="en-US" sz="3600" b="1" dirty="0"/>
              <a:t>91 cubic feet of AIS in 2 days!!!</a:t>
            </a:r>
          </a:p>
        </p:txBody>
      </p:sp>
    </p:spTree>
    <p:extLst>
      <p:ext uri="{BB962C8B-B14F-4D97-AF65-F5344CB8AC3E}">
        <p14:creationId xmlns:p14="http://schemas.microsoft.com/office/powerpoint/2010/main" val="101965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5" y="418407"/>
            <a:ext cx="6706088" cy="515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Little Grindstone Lake AIS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7700E-275E-2E89-6E8A-EEB2E7658EB4}"/>
              </a:ext>
            </a:extLst>
          </p:cNvPr>
          <p:cNvSpPr txBox="1"/>
          <p:nvPr/>
        </p:nvSpPr>
        <p:spPr>
          <a:xfrm>
            <a:off x="1035423" y="1586752"/>
            <a:ext cx="1036768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According to the dive leader</a:t>
            </a:r>
            <a:endParaRPr lang="en-US" dirty="0"/>
          </a:p>
          <a:p>
            <a:endParaRPr lang="en-US" dirty="0"/>
          </a:p>
          <a:p>
            <a:r>
              <a:rPr lang="en-US" sz="4000" i="1" dirty="0"/>
              <a:t>…there are </a:t>
            </a:r>
            <a:r>
              <a:rPr lang="en-US" sz="4000" b="1" i="1" dirty="0"/>
              <a:t>more invasive species </a:t>
            </a:r>
            <a:r>
              <a:rPr lang="en-US" sz="4000" i="1" dirty="0"/>
              <a:t>in and around that area than was previously mapped…it would require </a:t>
            </a:r>
            <a:r>
              <a:rPr lang="en-US" sz="4000" b="1" i="1" dirty="0"/>
              <a:t>quite a few more days </a:t>
            </a:r>
            <a:r>
              <a:rPr lang="en-US" sz="4000" i="1" dirty="0"/>
              <a:t>to get everything. Continuing to </a:t>
            </a:r>
            <a:r>
              <a:rPr lang="en-US" sz="4000" b="1" i="1" dirty="0"/>
              <a:t>stay aggressive on the EWM site is imperative </a:t>
            </a:r>
            <a:r>
              <a:rPr lang="en-US" sz="4000" i="1" dirty="0"/>
              <a:t>to reduce the continued spread throughout the lake. 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8386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F80BF-A2BA-BB39-8E73-65E71FE60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6B8665-4807-4F90-D2E9-6D339EF93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33C812F-669C-81E3-5170-98C2C670550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5" y="418407"/>
            <a:ext cx="6706088" cy="515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Little Grindstone Lake AIS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1E16E-908C-F396-7998-2DAC85E07FD2}"/>
              </a:ext>
            </a:extLst>
          </p:cNvPr>
          <p:cNvSpPr txBox="1"/>
          <p:nvPr/>
        </p:nvSpPr>
        <p:spPr>
          <a:xfrm>
            <a:off x="914400" y="1586752"/>
            <a:ext cx="1048870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sz="4000" dirty="0"/>
              <a:t>Plans for rest of 2025:</a:t>
            </a:r>
          </a:p>
          <a:p>
            <a:pPr marL="914400" indent="-914400"/>
            <a:endParaRPr lang="en-US" sz="2000" i="1" dirty="0"/>
          </a:p>
          <a:p>
            <a:pPr marL="914400" indent="-622300"/>
            <a:r>
              <a:rPr lang="en-US" sz="4000" dirty="0"/>
              <a:t>August: One dive for one-day (budgeted as part of grant)</a:t>
            </a:r>
          </a:p>
          <a:p>
            <a:pPr marL="914400" indent="-622300"/>
            <a:r>
              <a:rPr lang="en-US" sz="4000" dirty="0"/>
              <a:t>NEED:  </a:t>
            </a:r>
            <a:r>
              <a:rPr lang="en-US" sz="4000" b="1" i="1" dirty="0"/>
              <a:t>At least 2 additional days </a:t>
            </a:r>
            <a:r>
              <a:rPr lang="en-US" sz="4000" dirty="0"/>
              <a:t>(about $5,600)</a:t>
            </a:r>
          </a:p>
          <a:p>
            <a:pPr marL="1484313" indent="-277813">
              <a:buFont typeface="Wingdings" panose="05000000000000000000" pitchFamily="2" charset="2"/>
              <a:buChar char="Ø"/>
            </a:pPr>
            <a:r>
              <a:rPr lang="en-US" sz="4000" dirty="0"/>
              <a:t>	Seeking additional DNR funds </a:t>
            </a:r>
          </a:p>
          <a:p>
            <a:pPr marL="1484313" indent="-277813">
              <a:buFont typeface="Wingdings" panose="05000000000000000000" pitchFamily="2" charset="2"/>
              <a:buChar char="Ø"/>
            </a:pPr>
            <a:r>
              <a:rPr lang="en-US" sz="4000" dirty="0"/>
              <a:t>	Seeking additional donations</a:t>
            </a:r>
          </a:p>
          <a:p>
            <a:pPr marL="1484313" indent="-277813">
              <a:buFont typeface="Wingdings" panose="05000000000000000000" pitchFamily="2" charset="2"/>
              <a:buChar char="Ø"/>
            </a:pPr>
            <a:r>
              <a:rPr lang="en-US" sz="4000" dirty="0"/>
              <a:t>	Reapply for grant for 2026-2028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5446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8887C-3AD7-B43F-744E-506D5C04C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C93905B-5E94-A177-5DBE-50E5F5B1B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93" y="-130629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BA8481C-647F-EB63-171E-DF2EFDA8F81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8736" y="374755"/>
            <a:ext cx="3142209" cy="6145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AEF472-0FA1-0B1B-CCF7-B3DFDE598C1F}"/>
              </a:ext>
            </a:extLst>
          </p:cNvPr>
          <p:cNvSpPr/>
          <p:nvPr/>
        </p:nvSpPr>
        <p:spPr>
          <a:xfrm>
            <a:off x="1217118" y="1310418"/>
            <a:ext cx="104300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	</a:t>
            </a:r>
          </a:p>
          <a:p>
            <a:r>
              <a:rPr lang="en-US" sz="2800" dirty="0"/>
              <a:t>Grindstone Lake Foundation – Cindy Parker, President</a:t>
            </a:r>
          </a:p>
          <a:p>
            <a:endParaRPr lang="en-US" sz="2800" dirty="0"/>
          </a:p>
          <a:p>
            <a:r>
              <a:rPr lang="en-US" sz="2800" dirty="0"/>
              <a:t>GLF Governance</a:t>
            </a:r>
          </a:p>
          <a:p>
            <a:r>
              <a:rPr lang="en-US" sz="2800" dirty="0"/>
              <a:t>	Financial Update – Mike Warden</a:t>
            </a:r>
          </a:p>
          <a:p>
            <a:r>
              <a:rPr lang="en-US" sz="2800" dirty="0"/>
              <a:t>	Board of Directors</a:t>
            </a:r>
          </a:p>
          <a:p>
            <a:endParaRPr lang="en-US" sz="2800" dirty="0"/>
          </a:p>
          <a:p>
            <a:r>
              <a:rPr lang="en-US" sz="2800" dirty="0"/>
              <a:t>GLA Discussion/Questions</a:t>
            </a:r>
          </a:p>
          <a:p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38529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5" y="418407"/>
            <a:ext cx="6706088" cy="515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Little Grindstone Lake AIS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7700E-275E-2E89-6E8A-EEB2E7658EB4}"/>
              </a:ext>
            </a:extLst>
          </p:cNvPr>
          <p:cNvSpPr txBox="1"/>
          <p:nvPr/>
        </p:nvSpPr>
        <p:spPr>
          <a:xfrm>
            <a:off x="733158" y="1351508"/>
            <a:ext cx="72313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PLEASE HELP STOP THE SPREAD</a:t>
            </a:r>
          </a:p>
          <a:p>
            <a:endParaRPr lang="en-US" sz="1200" dirty="0"/>
          </a:p>
          <a:p>
            <a:pPr marL="915988" indent="-571500">
              <a:buFont typeface="Wingdings" panose="05000000000000000000" pitchFamily="2" charset="2"/>
              <a:buChar char="ü"/>
            </a:pPr>
            <a:r>
              <a:rPr lang="en-US" sz="3600" dirty="0"/>
              <a:t>When entering Little Grindstone Lake from LCO (under the </a:t>
            </a:r>
            <a:r>
              <a:rPr lang="en-US" sz="3600" dirty="0" err="1"/>
              <a:t>Cty</a:t>
            </a:r>
            <a:r>
              <a:rPr lang="en-US" sz="3600" dirty="0"/>
              <a:t> Rd K bridge), PLEASE reverse your engine and check propeller for “hitchhikers” </a:t>
            </a:r>
            <a:endParaRPr lang="en-US" sz="2400" dirty="0"/>
          </a:p>
        </p:txBody>
      </p:sp>
      <p:pic>
        <p:nvPicPr>
          <p:cNvPr id="4" name="Picture 3" descr="A close-up of a motor&#10;&#10;AI-generated content may be incorrect.">
            <a:extLst>
              <a:ext uri="{FF2B5EF4-FFF2-40B4-BE49-F238E27FC236}">
                <a16:creationId xmlns:a16="http://schemas.microsoft.com/office/drawing/2014/main" id="{E604461C-9726-0BCB-C02C-A9190A88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156" y="1638974"/>
            <a:ext cx="3345686" cy="3345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FA746-D8A8-BFBA-326F-8EF31251D268}"/>
              </a:ext>
            </a:extLst>
          </p:cNvPr>
          <p:cNvSpPr txBox="1"/>
          <p:nvPr/>
        </p:nvSpPr>
        <p:spPr>
          <a:xfrm>
            <a:off x="783925" y="5239264"/>
            <a:ext cx="10522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5988" indent="-571500">
              <a:buFont typeface="Wingdings" panose="05000000000000000000" pitchFamily="2" charset="2"/>
              <a:buChar char="ü"/>
            </a:pPr>
            <a:r>
              <a:rPr lang="en-US" sz="3600" dirty="0"/>
              <a:t>Keep the entirety of Little Grindstone channel and lake as a “SLOW, NO WAKE” Zone</a:t>
            </a:r>
          </a:p>
        </p:txBody>
      </p:sp>
    </p:spTree>
    <p:extLst>
      <p:ext uri="{BB962C8B-B14F-4D97-AF65-F5344CB8AC3E}">
        <p14:creationId xmlns:p14="http://schemas.microsoft.com/office/powerpoint/2010/main" val="278702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1729E-8D50-D6F9-A1EC-C72F3F331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852C0B-F7F9-1484-2F37-13D91E3D8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5876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93CA857-ED07-E660-678D-CBB1E25D1B6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32610" y="1122363"/>
            <a:ext cx="7934864" cy="4135437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Grindstone Lake Foundation</a:t>
            </a:r>
            <a:br>
              <a:rPr lang="en-US" sz="4800" b="1" dirty="0">
                <a:solidFill>
                  <a:schemeClr val="bg1"/>
                </a:solidFill>
                <a:latin typeface="+mn-lt"/>
              </a:rPr>
            </a:br>
            <a:br>
              <a:rPr lang="en-US" sz="4800" b="1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Cindy Parker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87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5876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32610" y="1122363"/>
            <a:ext cx="7934864" cy="4135437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Grindstone Lake Association</a:t>
            </a:r>
            <a:br>
              <a:rPr lang="en-US" sz="4800" b="1" dirty="0">
                <a:solidFill>
                  <a:schemeClr val="bg1"/>
                </a:solidFill>
                <a:latin typeface="+mn-lt"/>
              </a:rPr>
            </a:br>
            <a:br>
              <a:rPr lang="en-US" sz="4800" b="1" dirty="0">
                <a:solidFill>
                  <a:schemeClr val="bg1"/>
                </a:solidFill>
                <a:latin typeface="+mn-lt"/>
              </a:rPr>
            </a:br>
            <a:r>
              <a:rPr lang="en-US" sz="4800" dirty="0">
                <a:solidFill>
                  <a:schemeClr val="bg1"/>
                </a:solidFill>
                <a:latin typeface="+mn-lt"/>
              </a:rPr>
              <a:t>Discussion/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Questions?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23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93" y="-130629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8736" y="156411"/>
            <a:ext cx="7795520" cy="10129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Water Level Petition History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A0B2B-06E1-4049-87E7-C6761C9FB466}"/>
              </a:ext>
            </a:extLst>
          </p:cNvPr>
          <p:cNvSpPr/>
          <p:nvPr/>
        </p:nvSpPr>
        <p:spPr>
          <a:xfrm>
            <a:off x="449179" y="797510"/>
            <a:ext cx="1154295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800" dirty="0"/>
              <a:t>Proposal Letter to DNR (add 12” to return to pre 2021 levels)          5/2023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GLA joins effort, formal update to Cty &amp; DNR			           4/2024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Request to Sawyer Cty to add gauge at Cty Rd E			           6/2024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800" dirty="0"/>
              <a:t>Will not do unless DNR mandated</a:t>
            </a:r>
          </a:p>
          <a:p>
            <a:r>
              <a:rPr lang="en-US" sz="2800" dirty="0"/>
              <a:t>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Bass Lake Township Board rescinded letter supporting lower levels 6/2025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DNR response proposal to add 6” and new gauge location                 6/2025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DNR Public Meeting and 30 day comment period 			   TBD              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6074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0A867-D9FF-5FDC-E7A9-C348D675D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63C614-98CF-4FC9-45CA-A70E05B1F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93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699BD1E-2819-DEC5-8059-AABEEAB788F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2319" y="154983"/>
            <a:ext cx="11275362" cy="9321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 descr="A map of a lake&#10;&#10;AI-generated content may be incorrect.">
            <a:extLst>
              <a:ext uri="{FF2B5EF4-FFF2-40B4-BE49-F238E27FC236}">
                <a16:creationId xmlns:a16="http://schemas.microsoft.com/office/drawing/2014/main" id="{0661FAC5-5E76-4514-6664-CF3003119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7" r="-1" b="29289"/>
          <a:stretch>
            <a:fillRect/>
          </a:stretch>
        </p:blipFill>
        <p:spPr>
          <a:xfrm>
            <a:off x="6265687" y="417105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1A89AC-D793-49ED-B936-644BA685733E}"/>
              </a:ext>
            </a:extLst>
          </p:cNvPr>
          <p:cNvSpPr txBox="1"/>
          <p:nvPr/>
        </p:nvSpPr>
        <p:spPr>
          <a:xfrm>
            <a:off x="782319" y="768667"/>
            <a:ext cx="594815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endParaRPr lang="en-US" dirty="0"/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en-US" sz="2800" dirty="0"/>
              <a:t>Bass Lake Township meeting in May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 Bass Lake Township board sent rescind letter to DNR on 7/5/2025</a:t>
            </a:r>
          </a:p>
          <a:p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 Sawyer </a:t>
            </a:r>
            <a:r>
              <a:rPr lang="en-US" sz="2800" dirty="0" err="1"/>
              <a:t>Cty</a:t>
            </a:r>
            <a:r>
              <a:rPr lang="en-US" sz="2800" dirty="0"/>
              <a:t> Zoning and Conservation neutral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 DNR Public Meeting TBD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 Watershed flow map shows impact between lakes and creeks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29CADDBE-0FF3-04EC-A953-544E2F47842F}"/>
              </a:ext>
            </a:extLst>
          </p:cNvPr>
          <p:cNvSpPr txBox="1">
            <a:spLocks/>
          </p:cNvSpPr>
          <p:nvPr/>
        </p:nvSpPr>
        <p:spPr>
          <a:xfrm>
            <a:off x="934719" y="307383"/>
            <a:ext cx="11275362" cy="932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Lake Level Update</a:t>
            </a:r>
          </a:p>
        </p:txBody>
      </p:sp>
    </p:spTree>
    <p:extLst>
      <p:ext uri="{BB962C8B-B14F-4D97-AF65-F5344CB8AC3E}">
        <p14:creationId xmlns:p14="http://schemas.microsoft.com/office/powerpoint/2010/main" val="2704063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803C8-CA61-A388-A37C-D53C3BD9A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5AFD8D-CF33-1534-50E3-C341D733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93" y="0"/>
            <a:ext cx="12230793" cy="1352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B3322-7ED6-4F9F-068F-E510845015DA}"/>
              </a:ext>
            </a:extLst>
          </p:cNvPr>
          <p:cNvSpPr txBox="1"/>
          <p:nvPr/>
        </p:nvSpPr>
        <p:spPr>
          <a:xfrm>
            <a:off x="172676" y="1860757"/>
            <a:ext cx="345283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 Informal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 Low start level the last 2 yrs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 Impact of Rain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 Impact of gates opened in May each yr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 1.0=1287 Elevation</a:t>
            </a:r>
          </a:p>
          <a:p>
            <a:r>
              <a:rPr lang="en-US" sz="2400" dirty="0"/>
              <a:t>      0.1 change = 1.2”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1664CA-F64A-D750-77B3-20CDBE5369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08" t="22611"/>
          <a:stretch>
            <a:fillRect/>
          </a:stretch>
        </p:blipFill>
        <p:spPr>
          <a:xfrm>
            <a:off x="3834063" y="1620253"/>
            <a:ext cx="8558129" cy="5005324"/>
          </a:xfrm>
          <a:prstGeom prst="rect">
            <a:avLst/>
          </a:prstGeom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5513E103-B2C0-FCE1-8C27-45EA4B0257FE}"/>
              </a:ext>
            </a:extLst>
          </p:cNvPr>
          <p:cNvSpPr txBox="1">
            <a:spLocks/>
          </p:cNvSpPr>
          <p:nvPr/>
        </p:nvSpPr>
        <p:spPr>
          <a:xfrm>
            <a:off x="934719" y="307383"/>
            <a:ext cx="11275362" cy="932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Hwy K Bridge Gauge Readings</a:t>
            </a:r>
          </a:p>
        </p:txBody>
      </p:sp>
    </p:spTree>
    <p:extLst>
      <p:ext uri="{BB962C8B-B14F-4D97-AF65-F5344CB8AC3E}">
        <p14:creationId xmlns:p14="http://schemas.microsoft.com/office/powerpoint/2010/main" val="3995853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93" y="-130629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8736" y="374755"/>
            <a:ext cx="3142209" cy="614596"/>
          </a:xfrm>
        </p:spPr>
        <p:txBody>
          <a:bodyPr>
            <a:normAutofit fontScale="90000"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A0B2B-06E1-4049-87E7-C6761C9FB466}"/>
              </a:ext>
            </a:extLst>
          </p:cNvPr>
          <p:cNvSpPr/>
          <p:nvPr/>
        </p:nvSpPr>
        <p:spPr>
          <a:xfrm>
            <a:off x="1955800" y="1333499"/>
            <a:ext cx="95643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Honor the Past, Plan for the Future</a:t>
            </a:r>
          </a:p>
          <a:p>
            <a:pPr algn="ctr"/>
            <a:r>
              <a:rPr lang="en-US" sz="2800" dirty="0"/>
              <a:t>	</a:t>
            </a:r>
          </a:p>
          <a:p>
            <a:r>
              <a:rPr lang="en-US" sz="2800" dirty="0"/>
              <a:t>Past Presidents</a:t>
            </a:r>
          </a:p>
          <a:p>
            <a:r>
              <a:rPr lang="en-US" sz="2800" dirty="0"/>
              <a:t>	1990-2002 - Eric Nilsson</a:t>
            </a:r>
          </a:p>
          <a:p>
            <a:r>
              <a:rPr lang="en-US" sz="2800" dirty="0"/>
              <a:t>	2002-2003 – Jim Garvey</a:t>
            </a:r>
          </a:p>
          <a:p>
            <a:r>
              <a:rPr lang="en-US" sz="2800" dirty="0"/>
              <a:t>	2004-2006 – Bruce Miller</a:t>
            </a:r>
          </a:p>
          <a:p>
            <a:r>
              <a:rPr lang="en-US" sz="2800" dirty="0"/>
              <a:t>	2006-2010 – Tom Gleason</a:t>
            </a:r>
          </a:p>
          <a:p>
            <a:r>
              <a:rPr lang="en-US" sz="2800" dirty="0"/>
              <a:t>	2011-2012 – Steve Buss</a:t>
            </a:r>
          </a:p>
          <a:p>
            <a:r>
              <a:rPr lang="en-US" sz="2800" dirty="0"/>
              <a:t>	2013-2015 – Dag Sohlberg</a:t>
            </a:r>
          </a:p>
          <a:p>
            <a:r>
              <a:rPr lang="en-US" sz="2800" dirty="0"/>
              <a:t>	2016-2018 – Karen Mumford</a:t>
            </a:r>
          </a:p>
          <a:p>
            <a:r>
              <a:rPr lang="en-US" sz="2800" dirty="0"/>
              <a:t>	2019-Present – Donna Carlson</a:t>
            </a:r>
          </a:p>
        </p:txBody>
      </p:sp>
    </p:spTree>
    <p:extLst>
      <p:ext uri="{BB962C8B-B14F-4D97-AF65-F5344CB8AC3E}">
        <p14:creationId xmlns:p14="http://schemas.microsoft.com/office/powerpoint/2010/main" val="973783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A9561-9FB1-01B6-067D-BC7D13600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481D45-070C-F713-9C0C-2AD341B11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93" y="-130629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AD3AE14-4F19-035D-24FF-5000DE003C1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8736" y="374755"/>
            <a:ext cx="3142209" cy="614596"/>
          </a:xfrm>
        </p:spPr>
        <p:txBody>
          <a:bodyPr>
            <a:normAutofit fontScale="90000"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1FF97A-3B8E-CDDE-A00A-B8B2623A1E4F}"/>
              </a:ext>
            </a:extLst>
          </p:cNvPr>
          <p:cNvSpPr/>
          <p:nvPr/>
        </p:nvSpPr>
        <p:spPr>
          <a:xfrm>
            <a:off x="325077" y="1310418"/>
            <a:ext cx="1132208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Honor the Past, Plan for the Future</a:t>
            </a:r>
          </a:p>
          <a:p>
            <a:pPr algn="ctr"/>
            <a:r>
              <a:rPr lang="en-US" sz="2800" dirty="0"/>
              <a:t>		</a:t>
            </a:r>
          </a:p>
          <a:p>
            <a:r>
              <a:rPr lang="en-US" sz="2800" dirty="0"/>
              <a:t>Protecting Grindstone Lake</a:t>
            </a:r>
          </a:p>
          <a:p>
            <a:r>
              <a:rPr lang="en-US" sz="2800" dirty="0"/>
              <a:t> </a:t>
            </a:r>
          </a:p>
          <a:p>
            <a:r>
              <a:rPr lang="en-US" sz="2800" dirty="0"/>
              <a:t>Neighborhoods for the Future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	</a:t>
            </a:r>
          </a:p>
          <a:p>
            <a:endParaRPr lang="en-US" sz="2800" dirty="0"/>
          </a:p>
        </p:txBody>
      </p:sp>
      <p:pic>
        <p:nvPicPr>
          <p:cNvPr id="7" name="Picture 6" descr="A map of a lake">
            <a:extLst>
              <a:ext uri="{FF2B5EF4-FFF2-40B4-BE49-F238E27FC236}">
                <a16:creationId xmlns:a16="http://schemas.microsoft.com/office/drawing/2014/main" id="{C0117E54-C3D3-7E06-6D10-C2C1712A9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29" y="1993900"/>
            <a:ext cx="6186231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01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5876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32610" y="1122363"/>
            <a:ext cx="7934864" cy="4135437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Financial Update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Mike Warden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3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97" y="-16307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99831" y="311751"/>
            <a:ext cx="10445580" cy="6585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Financial Report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A0B2B-06E1-4049-87E7-C6761C9FB466}"/>
              </a:ext>
            </a:extLst>
          </p:cNvPr>
          <p:cNvSpPr/>
          <p:nvPr/>
        </p:nvSpPr>
        <p:spPr>
          <a:xfrm>
            <a:off x="1303416" y="1930465"/>
            <a:ext cx="7193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34E8B-7C92-15D8-374C-12D7EB4D5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294" y="1302615"/>
            <a:ext cx="7761371" cy="52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99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97" y="-152796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8735" y="258056"/>
            <a:ext cx="8996923" cy="6585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Financial Report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A0B2B-06E1-4049-87E7-C6761C9FB466}"/>
              </a:ext>
            </a:extLst>
          </p:cNvPr>
          <p:cNvSpPr/>
          <p:nvPr/>
        </p:nvSpPr>
        <p:spPr>
          <a:xfrm>
            <a:off x="1303416" y="1930465"/>
            <a:ext cx="7193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6899E-37EB-EDC6-915C-8F8EDEEF8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520" y="129028"/>
            <a:ext cx="6522102" cy="65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29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ECF635-3183-4E9A-B659-D447C4886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97" y="-152796"/>
            <a:ext cx="12230793" cy="13522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7A395C-CDCC-46EC-9038-F2D898D1944D}"/>
              </a:ext>
            </a:extLst>
          </p:cNvPr>
          <p:cNvSpPr/>
          <p:nvPr/>
        </p:nvSpPr>
        <p:spPr>
          <a:xfrm>
            <a:off x="910552" y="213693"/>
            <a:ext cx="100416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Financial Report</a:t>
            </a:r>
          </a:p>
          <a:p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7ECA13-273E-5A1F-80DA-E1607D3F9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442" y="1903621"/>
            <a:ext cx="8337116" cy="413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63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41746</TotalTime>
  <Words>1368</Words>
  <Application>Microsoft Office PowerPoint</Application>
  <PresentationFormat>Widescreen</PresentationFormat>
  <Paragraphs>264</Paragraphs>
  <Slides>35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Wingdings</vt:lpstr>
      <vt:lpstr>Office Theme</vt:lpstr>
      <vt:lpstr>Grindstone Lake Association  2025 Annual Meeting July 5, 2025 </vt:lpstr>
      <vt:lpstr>Agenda</vt:lpstr>
      <vt:lpstr>Agenda</vt:lpstr>
      <vt:lpstr>PowerPoint Presentation</vt:lpstr>
      <vt:lpstr>PowerPoint Presentation</vt:lpstr>
      <vt:lpstr>Financial Update  Mike Warden  </vt:lpstr>
      <vt:lpstr>Financial Report</vt:lpstr>
      <vt:lpstr>Financial Report </vt:lpstr>
      <vt:lpstr>PowerPoint Presentation</vt:lpstr>
      <vt:lpstr>Grindstone Lake Association  Governance  </vt:lpstr>
      <vt:lpstr>Board of Directors</vt:lpstr>
      <vt:lpstr>THANK YOU!!!</vt:lpstr>
      <vt:lpstr>Reminder </vt:lpstr>
      <vt:lpstr> Wisconsin's Changing Fisheries  Colin Dassow, PHD  Fisheries Research Scientist  Wisconsin Dept. of Natural Resources   </vt:lpstr>
      <vt:lpstr>Protecting Grindstone Lake  Clean Boats, Clean Waters  Greg Klausen  </vt:lpstr>
      <vt:lpstr>Clean Boats, Clean Water 2024 Review</vt:lpstr>
      <vt:lpstr>Clean Boats, Clean Water</vt:lpstr>
      <vt:lpstr>Clean Boats, Clean Water 2024 Review</vt:lpstr>
      <vt:lpstr>ILIDS</vt:lpstr>
      <vt:lpstr>ILIDS Moving Forward</vt:lpstr>
      <vt:lpstr> </vt:lpstr>
      <vt:lpstr>Protecting Grindstone Lake  Aquatic Invasive Species (AIS)  Cheryl Contatnt  </vt:lpstr>
      <vt:lpstr>Little Grindstone Lake</vt:lpstr>
      <vt:lpstr>Little Grindstone Lake</vt:lpstr>
      <vt:lpstr>Little Grindstone Lake AIS</vt:lpstr>
      <vt:lpstr>Little Grindstone Lake AIS</vt:lpstr>
      <vt:lpstr>Little Grindstone Lake AIS</vt:lpstr>
      <vt:lpstr>Little Grindstone Lake AIS</vt:lpstr>
      <vt:lpstr>Little Grindstone Lake AIS</vt:lpstr>
      <vt:lpstr>Little Grindstone Lake AIS</vt:lpstr>
      <vt:lpstr>Grindstone Lake Foundation  Cindy Parker  </vt:lpstr>
      <vt:lpstr>Grindstone Lake Association  Discussion/Questions?  </vt:lpstr>
      <vt:lpstr>Water Level Petition History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Grindstone Lake Association 2019 Annual Meeting</dc:title>
  <dc:creator>Cynthia Parker</dc:creator>
  <cp:lastModifiedBy>Donna Carlson</cp:lastModifiedBy>
  <cp:revision>127</cp:revision>
  <cp:lastPrinted>2024-07-05T20:03:43Z</cp:lastPrinted>
  <dcterms:created xsi:type="dcterms:W3CDTF">2019-07-04T13:53:51Z</dcterms:created>
  <dcterms:modified xsi:type="dcterms:W3CDTF">2025-07-05T02:08:01Z</dcterms:modified>
</cp:coreProperties>
</file>