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4.jpg" ContentType="image/jpg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0" r:id="rId1"/>
    <p:sldMasterId id="2147483832" r:id="rId2"/>
  </p:sldMasterIdLst>
  <p:notesMasterIdLst>
    <p:notesMasterId r:id="rId22"/>
  </p:notesMasterIdLst>
  <p:sldIdLst>
    <p:sldId id="256" r:id="rId3"/>
    <p:sldId id="259" r:id="rId4"/>
    <p:sldId id="303" r:id="rId5"/>
    <p:sldId id="327" r:id="rId6"/>
    <p:sldId id="284" r:id="rId7"/>
    <p:sldId id="302" r:id="rId8"/>
    <p:sldId id="295" r:id="rId9"/>
    <p:sldId id="308" r:id="rId10"/>
    <p:sldId id="310" r:id="rId11"/>
    <p:sldId id="324" r:id="rId12"/>
    <p:sldId id="325" r:id="rId13"/>
    <p:sldId id="329" r:id="rId14"/>
    <p:sldId id="291" r:id="rId15"/>
    <p:sldId id="313" r:id="rId16"/>
    <p:sldId id="328" r:id="rId17"/>
    <p:sldId id="304" r:id="rId18"/>
    <p:sldId id="326" r:id="rId19"/>
    <p:sldId id="288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ynthia Parker" initials="CP" lastIdx="2" clrIdx="0">
    <p:extLst>
      <p:ext uri="{19B8F6BF-5375-455C-9EA6-DF929625EA0E}">
        <p15:presenceInfo xmlns:p15="http://schemas.microsoft.com/office/powerpoint/2012/main" userId="baa301c088d8e8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516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B4433-FD46-4AA2-BC9E-AF0FD95B180B}" v="10" dt="2025-07-02T22:01:00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5" autoAdjust="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168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1T03:22:32.550"/>
    </inkml:context>
    <inkml:brush xml:id="br0">
      <inkml:brushProperty name="width" value="0.3" units="cm"/>
      <inkml:brushProperty name="height" value="0.6" units="cm"/>
      <inkml:brushProperty name="color" value="#5F5F5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1,'260'0,"-247"0,1 2,17 3,-17-2,27 1,37-4,32 1,-105-1,0 0,0 1,0 0,-1 0,1 1,0-1,4 4,1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9B00F-742B-4625-A217-DDA5CB0A6E7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3FEF3-C8F8-4773-BF17-7A2DDE90E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63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33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1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76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1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9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1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73FEF3-C8F8-4773-BF17-7A2DDE90E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92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1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7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4D98-1687-8C74-A2C9-3AB363142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CED03-8375-0F0D-352A-B3C08E80D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3E31A-42F3-946B-537E-826811F89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4D759-1A8F-56E0-5267-2F741C9FB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3FEF3-C8F8-4773-BF17-7A2DDE90ED8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2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7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4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91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17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0243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0243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2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0243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9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0243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284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67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1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4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1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2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2B141-8B16-7140-AE91-3778574B3CA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18B2F-6E1D-7342-B07A-C7BC94DF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0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7831" y="902958"/>
            <a:ext cx="866833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0243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5271" y="1733924"/>
            <a:ext cx="7293457" cy="3012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0243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76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0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16832_1524697507591723_9159642960513900531_o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Grindstone log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86" y="1097686"/>
            <a:ext cx="4662629" cy="46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671-7CE2-4E64-B707-3178D86C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E4FD-D21A-487F-BA55-02354BD4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73C3C-EECD-2166-CD85-4713FF692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246" y="1560444"/>
            <a:ext cx="4388127" cy="3465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0C31E-17A7-554F-0877-09D58B96E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43" y="1082993"/>
            <a:ext cx="3706807" cy="43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1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671-7CE2-4E64-B707-3178D86C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E4FD-D21A-487F-BA55-02354BD4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50B9D-A900-0D61-C4D5-534B19960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6" t="13102" r="4146" b="34560"/>
          <a:stretch/>
        </p:blipFill>
        <p:spPr>
          <a:xfrm>
            <a:off x="245108" y="2076356"/>
            <a:ext cx="4225158" cy="3589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265C6-81EF-961B-E5A9-8FC8683A1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736" y="2076356"/>
            <a:ext cx="4387406" cy="358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87881-6E9A-5E5E-7588-FBA938FF7EB5}"/>
              </a:ext>
            </a:extLst>
          </p:cNvPr>
          <p:cNvSpPr txBox="1"/>
          <p:nvPr/>
        </p:nvSpPr>
        <p:spPr>
          <a:xfrm>
            <a:off x="1689652" y="927983"/>
            <a:ext cx="6047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Clean up and Building Removal</a:t>
            </a:r>
          </a:p>
        </p:txBody>
      </p:sp>
    </p:spTree>
    <p:extLst>
      <p:ext uri="{BB962C8B-B14F-4D97-AF65-F5344CB8AC3E}">
        <p14:creationId xmlns:p14="http://schemas.microsoft.com/office/powerpoint/2010/main" val="359050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39821-84DD-315D-DCC4-8B05A7CA8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E5A89-8862-D552-1B7E-F9A9004EF2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82E80-E380-12C3-CC37-89458B6C8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9A4CE5-74B6-40B2-A09A-A60CD1282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8" name="Picture 7" descr="Grindstone logos.png">
            <a:extLst>
              <a:ext uri="{FF2B5EF4-FFF2-40B4-BE49-F238E27FC236}">
                <a16:creationId xmlns:a16="http://schemas.microsoft.com/office/drawing/2014/main" id="{5DA994DC-FD7F-A6CE-1C72-11E3436A5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48"/>
            <a:ext cx="2855366" cy="1875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0A836B-3FD1-37F8-05CA-6CAA95FC8581}"/>
              </a:ext>
            </a:extLst>
          </p:cNvPr>
          <p:cNvSpPr txBox="1"/>
          <p:nvPr/>
        </p:nvSpPr>
        <p:spPr>
          <a:xfrm>
            <a:off x="1311965" y="2009609"/>
            <a:ext cx="5744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25688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783D2-D313-A4D3-C37B-0D7D7F2F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02" y="605858"/>
            <a:ext cx="8229600" cy="1161233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  <a:ea typeface="Microsoft GothicNeo Light" panose="020B0503020000020004" pitchFamily="34" charset="-127"/>
                <a:cs typeface="Microsoft GothicNeo Light" panose="020B0503020000020004" pitchFamily="34" charset="-127"/>
              </a:rPr>
              <a:t>Property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A3E3-949D-DA17-202C-DC1D38B53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9230"/>
            <a:ext cx="8229600" cy="41947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>
                <a:latin typeface="Minion Pro"/>
              </a:rPr>
              <a:t>The primary goals of the Grindstone Lake Foundation Property Management Plan are to provide: </a:t>
            </a:r>
          </a:p>
          <a:p>
            <a:pPr marL="514350" indent="-514350" algn="just">
              <a:buAutoNum type="arabicParenBoth"/>
            </a:pPr>
            <a:r>
              <a:rPr lang="en-US" dirty="0">
                <a:latin typeface="Minion Pro"/>
              </a:rPr>
              <a:t>water quality protection through restoration and protection of wetland, shoreland, and upland portions of the property, specifically the use of native/natural landscape management, including no manicured landscaping and no additions of impervious surfaces or structures; </a:t>
            </a:r>
          </a:p>
          <a:p>
            <a:pPr marL="514350" indent="-514350" algn="just">
              <a:buAutoNum type="arabicParenBoth"/>
            </a:pPr>
            <a:r>
              <a:rPr lang="en-US" dirty="0">
                <a:latin typeface="Minion Pro"/>
              </a:rPr>
              <a:t>passive low-impact public recreational experiences; and </a:t>
            </a:r>
          </a:p>
          <a:p>
            <a:pPr marL="514350" indent="-514350" algn="just">
              <a:buAutoNum type="arabicParenBoth"/>
            </a:pPr>
            <a:r>
              <a:rPr lang="en-US" dirty="0">
                <a:latin typeface="Minion Pro"/>
              </a:rPr>
              <a:t>educational experiences and demonstration sites that provide information about the importance of wetland, shoreline and nearshore habitats and land restoration.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DD5D2-2C66-1B9E-90A4-0966D1D4C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FF127-0BE0-14AA-3D1B-76C6233D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7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83F0-3A19-1061-CA92-EFF226C0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77D7FC9D-DF5C-E597-FE2B-42C0FBB490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3827" y="1213515"/>
            <a:ext cx="4257040" cy="2051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endParaRPr sz="2000" dirty="0"/>
          </a:p>
          <a:p>
            <a:pPr>
              <a:lnSpc>
                <a:spcPct val="100000"/>
              </a:lnSpc>
            </a:pPr>
            <a:endParaRPr sz="2000" dirty="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250" dirty="0"/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90EAC3C3-B041-4246-B0FF-AB45FBBED45B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3A46273D-B847-6CBC-17E4-7FCB35EBA768}"/>
                </a:ext>
              </a:extLst>
            </p:cNvPr>
            <p:cNvSpPr/>
            <p:nvPr/>
          </p:nvSpPr>
          <p:spPr>
            <a:xfrm>
              <a:off x="0" y="0"/>
              <a:ext cx="9143999" cy="4546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9ED0CCB-D0AF-B413-8501-49544E3B950D}"/>
                </a:ext>
              </a:extLst>
            </p:cNvPr>
            <p:cNvSpPr/>
            <p:nvPr/>
          </p:nvSpPr>
          <p:spPr>
            <a:xfrm>
              <a:off x="0" y="6393179"/>
              <a:ext cx="9143999" cy="4648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654C00B-13DD-4520-6547-58D303883DC8}"/>
              </a:ext>
            </a:extLst>
          </p:cNvPr>
          <p:cNvSpPr txBox="1"/>
          <p:nvPr/>
        </p:nvSpPr>
        <p:spPr>
          <a:xfrm>
            <a:off x="352066" y="628740"/>
            <a:ext cx="8439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10243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Wetland Restoration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field of grass and trees&#10;&#10;AI-generated content may be incorrect.">
            <a:extLst>
              <a:ext uri="{FF2B5EF4-FFF2-40B4-BE49-F238E27FC236}">
                <a16:creationId xmlns:a16="http://schemas.microsoft.com/office/drawing/2014/main" id="{67A22F9C-9584-8B29-327C-EDFA5FFD4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27" y="1387595"/>
            <a:ext cx="4876800" cy="365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E5CF7F-8385-2446-EC31-3E6764AE21D1}"/>
              </a:ext>
            </a:extLst>
          </p:cNvPr>
          <p:cNvSpPr txBox="1"/>
          <p:nvPr/>
        </p:nvSpPr>
        <p:spPr>
          <a:xfrm>
            <a:off x="457199" y="5601667"/>
            <a:ext cx="84398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0243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received a $30,000 grant from the WI DNR Wetland GP Surcharge Restoration Program to assist with preliminary restoration work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9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BAF929B-E7AF-70CE-4BB0-E880C0F4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D15CA688-5375-A538-63FD-250B38E3332D}"/>
              </a:ext>
            </a:extLst>
          </p:cNvPr>
          <p:cNvGrpSpPr/>
          <p:nvPr/>
        </p:nvGrpSpPr>
        <p:grpSpPr>
          <a:xfrm>
            <a:off x="0" y="648868"/>
            <a:ext cx="9143999" cy="6248398"/>
            <a:chOff x="0" y="609600"/>
            <a:chExt cx="9143999" cy="6248398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D5792F67-10EB-C5A4-D02F-364D8BDD24E6}"/>
                </a:ext>
              </a:extLst>
            </p:cNvPr>
            <p:cNvSpPr/>
            <p:nvPr/>
          </p:nvSpPr>
          <p:spPr>
            <a:xfrm>
              <a:off x="838200" y="609600"/>
              <a:ext cx="7493000" cy="5748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944AD85-60F3-26FD-85D6-043E0660A7B3}"/>
                </a:ext>
              </a:extLst>
            </p:cNvPr>
            <p:cNvSpPr/>
            <p:nvPr/>
          </p:nvSpPr>
          <p:spPr>
            <a:xfrm>
              <a:off x="0" y="6393179"/>
              <a:ext cx="9143999" cy="4648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2C802A5C-50B9-8A85-9941-07AA2EDDBEC2}"/>
              </a:ext>
            </a:extLst>
          </p:cNvPr>
          <p:cNvSpPr/>
          <p:nvPr/>
        </p:nvSpPr>
        <p:spPr>
          <a:xfrm>
            <a:off x="0" y="0"/>
            <a:ext cx="9143999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000EA95-0878-A7CB-5784-2238D1BB6A81}"/>
                  </a:ext>
                </a:extLst>
              </p14:cNvPr>
              <p14:cNvContentPartPr/>
              <p14:nvPr/>
            </p14:nvContentPartPr>
            <p14:xfrm>
              <a:off x="7070249" y="2365434"/>
              <a:ext cx="221400" cy="11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000EA95-0878-A7CB-5784-2238D1BB6A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6249" y="2254059"/>
                <a:ext cx="329040" cy="234259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3BC447F-EF30-F4C2-2EC9-8891A16F6B28}"/>
              </a:ext>
            </a:extLst>
          </p:cNvPr>
          <p:cNvSpPr/>
          <p:nvPr/>
        </p:nvSpPr>
        <p:spPr>
          <a:xfrm>
            <a:off x="6705600" y="2209800"/>
            <a:ext cx="1219200" cy="30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63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75855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671-7CE2-4E64-B707-3178D86C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E4FD-D21A-487F-BA55-02354BD4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6960A-2707-FE29-4937-112B07077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18" y="2626128"/>
            <a:ext cx="5039711" cy="3544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2DE6B-EAB6-E074-0188-3324F1F454AB}"/>
              </a:ext>
            </a:extLst>
          </p:cNvPr>
          <p:cNvSpPr txBox="1"/>
          <p:nvPr/>
        </p:nvSpPr>
        <p:spPr>
          <a:xfrm>
            <a:off x="1192696" y="709305"/>
            <a:ext cx="68182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Futura Condensed"/>
                <a:cs typeface="Futura Condensed"/>
              </a:rPr>
              <a:t>Grindstone Lake Comprehensive Lake Management Plan includes protection of the Watershed</a:t>
            </a:r>
          </a:p>
          <a:p>
            <a:endParaRPr lang="en-US" sz="1800" b="1" dirty="0">
              <a:solidFill>
                <a:schemeClr val="tx2">
                  <a:lumMod val="50000"/>
                </a:schemeClr>
              </a:solidFill>
              <a:latin typeface="Futura Condensed"/>
              <a:cs typeface="Futura Condensed"/>
            </a:endParaRPr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Futura Condensed"/>
                <a:cs typeface="Futura Condensed"/>
              </a:rPr>
              <a:t>The Foundation will assist in the protection of the Watershed through additional land acquisitions</a:t>
            </a:r>
            <a:endParaRPr lang="en-US" sz="1800" b="1" dirty="0">
              <a:solidFill>
                <a:schemeClr val="tx2">
                  <a:lumMod val="50000"/>
                </a:schemeClr>
              </a:solidFill>
              <a:latin typeface="Futura Condensed"/>
              <a:cs typeface="Futura Condensed"/>
            </a:endParaRPr>
          </a:p>
          <a:p>
            <a:endParaRPr lang="en-US" b="1" dirty="0">
              <a:solidFill>
                <a:schemeClr val="tx2">
                  <a:lumMod val="50000"/>
                </a:schemeClr>
              </a:solidFill>
              <a:latin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1749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671-7CE2-4E64-B707-3178D86C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E4FD-D21A-487F-BA55-02354BD4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2" name="Picture 1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8801DFFB-5C04-49F3-2412-EB287EFE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92" y="767941"/>
            <a:ext cx="2055739" cy="1200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E501BB-9149-0C4A-3355-B90381E2A669}"/>
              </a:ext>
            </a:extLst>
          </p:cNvPr>
          <p:cNvSpPr txBox="1"/>
          <p:nvPr/>
        </p:nvSpPr>
        <p:spPr>
          <a:xfrm>
            <a:off x="1560954" y="2327247"/>
            <a:ext cx="6011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Futura Condensed"/>
                <a:cs typeface="Futura Condensed"/>
              </a:rPr>
              <a:t>WE NEED YOUR ASSISTANCE…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F818F-8BD0-D6CA-C491-2731FA969F65}"/>
              </a:ext>
            </a:extLst>
          </p:cNvPr>
          <p:cNvSpPr txBox="1"/>
          <p:nvPr/>
        </p:nvSpPr>
        <p:spPr>
          <a:xfrm>
            <a:off x="299545" y="3271205"/>
            <a:ext cx="85344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Minion Pro"/>
                <a:cs typeface="Minion Pro"/>
              </a:rPr>
              <a:t>Trail maintenance</a:t>
            </a:r>
          </a:p>
          <a:p>
            <a:pPr lvl="1"/>
            <a:r>
              <a:rPr lang="en-US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inion Pro"/>
              </a:rPr>
              <a:t>	-donations of machinery (tractor mower, brush cutters, etc.)</a:t>
            </a:r>
          </a:p>
          <a:p>
            <a:pPr lvl="1"/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Minion Pro"/>
              </a:rPr>
              <a:t>	-mow the trails during the growing season</a:t>
            </a:r>
            <a:br>
              <a:rPr lang="en-US" sz="2400" dirty="0">
                <a:latin typeface="Minion Pro"/>
              </a:rPr>
            </a:br>
            <a:r>
              <a:rPr lang="en-US" sz="2400" dirty="0">
                <a:latin typeface="Minion Pro"/>
              </a:rPr>
              <a:t>	</a:t>
            </a: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Minion Pro"/>
              </a:rPr>
              <a:t>-</a:t>
            </a:r>
            <a:r>
              <a:rPr lang="en-US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inion Pro"/>
              </a:rPr>
              <a:t>assist in cutting and handling downed trees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51462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91" y="1126691"/>
            <a:ext cx="2795943" cy="3484108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Futura Condensed"/>
                <a:cs typeface="Futura Condensed"/>
              </a:rPr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133" y="1284350"/>
            <a:ext cx="5322916" cy="3311627"/>
          </a:xfrm>
        </p:spPr>
        <p:txBody>
          <a:bodyPr>
            <a:normAutofit/>
          </a:bodyPr>
          <a:lstStyle/>
          <a:p>
            <a:pPr lvl="0"/>
            <a:endParaRPr lang="en-US" sz="2000" dirty="0">
              <a:latin typeface="Minion Pro"/>
              <a:cs typeface="Minion Pro"/>
            </a:endParaRPr>
          </a:p>
          <a:p>
            <a:pPr lvl="0"/>
            <a:r>
              <a:rPr lang="en-US" sz="2000" dirty="0">
                <a:latin typeface="Minion Pro"/>
                <a:cs typeface="Minion Pro"/>
              </a:rPr>
              <a:t>Be a part of the vision</a:t>
            </a:r>
          </a:p>
          <a:p>
            <a:pPr lvl="1"/>
            <a:r>
              <a:rPr lang="en-US" sz="2000" b="1" dirty="0">
                <a:latin typeface="Minion Pro"/>
                <a:cs typeface="Minion Pro"/>
              </a:rPr>
              <a:t>Become a Board Member</a:t>
            </a:r>
          </a:p>
          <a:p>
            <a:pPr marL="0" lvl="0" indent="0">
              <a:buNone/>
            </a:pPr>
            <a:endParaRPr lang="en-US" sz="2000" dirty="0">
              <a:latin typeface="Minion Pro"/>
              <a:cs typeface="Minion Pro"/>
            </a:endParaRPr>
          </a:p>
          <a:p>
            <a:pPr lvl="0"/>
            <a:r>
              <a:rPr lang="en-US" sz="2000" dirty="0">
                <a:latin typeface="Minion Pro"/>
                <a:cs typeface="Minion Pro"/>
              </a:rPr>
              <a:t>Volunteer for one of our committees</a:t>
            </a:r>
          </a:p>
          <a:p>
            <a:pPr lvl="1"/>
            <a:r>
              <a:rPr lang="en-US" sz="2000" dirty="0">
                <a:latin typeface="Minion Pro"/>
                <a:cs typeface="Minion Pro"/>
              </a:rPr>
              <a:t>Trail maintenance</a:t>
            </a:r>
          </a:p>
          <a:p>
            <a:pPr lvl="1"/>
            <a:r>
              <a:rPr lang="en-US" sz="2000" dirty="0">
                <a:latin typeface="Minion Pro"/>
                <a:cs typeface="Minion Pro"/>
              </a:rPr>
              <a:t>Community Outreach</a:t>
            </a:r>
          </a:p>
          <a:p>
            <a:pPr lvl="1"/>
            <a:r>
              <a:rPr lang="en-US" sz="2000" dirty="0">
                <a:latin typeface="Minion Pro"/>
                <a:cs typeface="Minion Pro"/>
              </a:rPr>
              <a:t>Social Media</a:t>
            </a:r>
          </a:p>
          <a:p>
            <a:pPr lvl="0"/>
            <a:endParaRPr lang="en-US" sz="2000" dirty="0">
              <a:latin typeface="Minion Pro"/>
              <a:cs typeface="Minion Pro"/>
            </a:endParaRPr>
          </a:p>
          <a:p>
            <a:endParaRPr lang="en-US" sz="2000" dirty="0">
              <a:solidFill>
                <a:srgbClr val="10253F"/>
              </a:solidFill>
              <a:latin typeface="Minion Pro"/>
              <a:cs typeface="Minio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186" y="1251108"/>
            <a:ext cx="45719" cy="3302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58034" y="935492"/>
            <a:ext cx="5253869" cy="131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tx2">
                  <a:lumMod val="50000"/>
                </a:schemeClr>
              </a:solidFill>
              <a:latin typeface="Futura Condensed"/>
              <a:cs typeface="Futura Condense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88493" y="5042361"/>
            <a:ext cx="6072419" cy="1095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Futura Condensed"/>
                <a:cs typeface="Futura Condensed"/>
              </a:rPr>
              <a:t>FOR OUR GEM OF A LAKE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98435"/>
            <a:ext cx="9144000" cy="465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884" y="1928615"/>
            <a:ext cx="5322916" cy="33116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Cynthia (Cindy) Parker – President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John (Jack)Minton – Vice President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Michael (Mike) Warden - Treasurer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I. Reed Parker - Secretary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Donna Carlson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Cheryl Contant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Karen Mumford</a:t>
            </a:r>
          </a:p>
          <a:p>
            <a:pPr marL="0" lvl="0" indent="0">
              <a:buNone/>
            </a:pPr>
            <a:r>
              <a:rPr lang="en-US" sz="2000" dirty="0">
                <a:latin typeface="Minion Pro"/>
                <a:cs typeface="Minion Pro"/>
              </a:rPr>
              <a:t>Anthony (Tony) Westcot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651" y="1778000"/>
            <a:ext cx="45719" cy="3302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72670" y="569737"/>
            <a:ext cx="5253869" cy="131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Futura Condensed"/>
                <a:cs typeface="Futura Condensed"/>
              </a:rPr>
              <a:t>     BOARD OF DIRECTORS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7370" y="4976553"/>
            <a:ext cx="6072419" cy="1095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tx2">
                  <a:lumMod val="50000"/>
                </a:schemeClr>
              </a:solidFill>
              <a:latin typeface="Futura Condensed"/>
              <a:cs typeface="Futura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98435"/>
            <a:ext cx="9144000" cy="465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65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F2C345-4D9C-48C1-BF0F-49DCF1AA1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6" y="2097370"/>
            <a:ext cx="2853175" cy="198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5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9069" y="4487289"/>
            <a:ext cx="6265862" cy="106592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2025 Annual Meeting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Minion Pro"/>
              <a:cs typeface="Minion Pr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6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2893"/>
            <a:ext cx="9144000" cy="465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E44A4-53AB-B90E-FB49-AA946D512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26" y="833744"/>
            <a:ext cx="4657748" cy="340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71" y="678690"/>
            <a:ext cx="8339959" cy="100296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Thank you for your continued financial support</a:t>
            </a:r>
            <a:endParaRPr lang="en-US" sz="3600" dirty="0">
              <a:latin typeface="Minion Pro"/>
              <a:cs typeface="Minion Pr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6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2893"/>
            <a:ext cx="9144000" cy="465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21C03B-8D7A-8524-4050-6B76CC6C65B4}"/>
              </a:ext>
            </a:extLst>
          </p:cNvPr>
          <p:cNvSpPr txBox="1"/>
          <p:nvPr/>
        </p:nvSpPr>
        <p:spPr>
          <a:xfrm>
            <a:off x="2253041" y="2005948"/>
            <a:ext cx="3657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Alvin Carlsen</a:t>
            </a:r>
          </a:p>
          <a:p>
            <a:r>
              <a:rPr lang="en-US" dirty="0"/>
              <a:t>Donna Carlson &amp; Mike Warden</a:t>
            </a:r>
          </a:p>
          <a:p>
            <a:r>
              <a:rPr lang="en-US" dirty="0"/>
              <a:t>Cheryl Contant &amp; Karen Mumford</a:t>
            </a:r>
          </a:p>
          <a:p>
            <a:r>
              <a:rPr lang="en-US" dirty="0"/>
              <a:t>Randy &amp; Jane </a:t>
            </a:r>
            <a:r>
              <a:rPr lang="en-US" dirty="0" err="1"/>
              <a:t>Lieble</a:t>
            </a:r>
            <a:endParaRPr lang="en-US" dirty="0"/>
          </a:p>
          <a:p>
            <a:r>
              <a:rPr lang="en-US" dirty="0"/>
              <a:t>Katheryn McCoid</a:t>
            </a:r>
          </a:p>
          <a:p>
            <a:r>
              <a:rPr lang="en-US"/>
              <a:t>Jenny Nilsson</a:t>
            </a:r>
            <a:endParaRPr lang="en-US" dirty="0"/>
          </a:p>
          <a:p>
            <a:r>
              <a:rPr lang="en-US" dirty="0"/>
              <a:t>Reed &amp; Cynthia Parker</a:t>
            </a:r>
          </a:p>
        </p:txBody>
      </p:sp>
    </p:spTree>
    <p:extLst>
      <p:ext uri="{BB962C8B-B14F-4D97-AF65-F5344CB8AC3E}">
        <p14:creationId xmlns:p14="http://schemas.microsoft.com/office/powerpoint/2010/main" val="401740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671-7CE2-4E64-B707-3178D86C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E4FD-D21A-487F-BA55-02354BD4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8" name="Picture 7" descr="Grindstone logos.png">
            <a:extLst>
              <a:ext uri="{FF2B5EF4-FFF2-40B4-BE49-F238E27FC236}">
                <a16:creationId xmlns:a16="http://schemas.microsoft.com/office/drawing/2014/main" id="{594B9802-56D0-45FD-B132-7502A8D4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48"/>
            <a:ext cx="2855366" cy="1535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FF1E1-7D6A-73EC-AC2B-1B5C5E5DD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458" y="969477"/>
            <a:ext cx="5718544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83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2962" y="1643063"/>
            <a:ext cx="5284447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671-7CE2-4E64-B707-3178D86C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5"/>
            <a:ext cx="9144000" cy="46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E4FD-D21A-487F-BA55-02354BD4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704"/>
            <a:ext cx="9144000" cy="463296"/>
          </a:xfrm>
          <a:prstGeom prst="rect">
            <a:avLst/>
          </a:prstGeom>
        </p:spPr>
      </p:pic>
      <p:pic>
        <p:nvPicPr>
          <p:cNvPr id="8" name="Picture 7" descr="Grindstone logos.png">
            <a:extLst>
              <a:ext uri="{FF2B5EF4-FFF2-40B4-BE49-F238E27FC236}">
                <a16:creationId xmlns:a16="http://schemas.microsoft.com/office/drawing/2014/main" id="{594B9802-56D0-45FD-B132-7502A8D4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48"/>
            <a:ext cx="2855366" cy="1535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274067-4384-AF30-1F52-68E0CDFE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728" y="1761599"/>
            <a:ext cx="5718544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3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27" y="1009767"/>
            <a:ext cx="8453994" cy="4807612"/>
          </a:xfrm>
        </p:spPr>
        <p:txBody>
          <a:bodyPr>
            <a:normAutofit/>
          </a:bodyPr>
          <a:lstStyle/>
          <a:p>
            <a:endParaRPr lang="en-US" sz="6000" b="1" dirty="0">
              <a:solidFill>
                <a:schemeClr val="accent3">
                  <a:lumMod val="50000"/>
                </a:schemeClr>
              </a:solidFill>
              <a:latin typeface="Minion Pro"/>
              <a:cs typeface="Minion Pr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6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2893"/>
            <a:ext cx="9144000" cy="465107"/>
          </a:xfrm>
          <a:prstGeom prst="rect">
            <a:avLst/>
          </a:prstGeom>
        </p:spPr>
      </p:pic>
      <p:pic>
        <p:nvPicPr>
          <p:cNvPr id="3" name="Picture 2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AC727C7B-3423-415E-01EA-A150DBC6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511" y="1603512"/>
            <a:ext cx="5133627" cy="36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723079"/>
            <a:ext cx="79393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Clean up and Building Removal</a:t>
            </a:r>
            <a:endParaRPr sz="3200" spc="-5" dirty="0"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3999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393179"/>
            <a:ext cx="9143999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 descr="A group of people standing in front of a green wall&#10;&#10;AI-generated content may be incorrect.">
            <a:extLst>
              <a:ext uri="{FF2B5EF4-FFF2-40B4-BE49-F238E27FC236}">
                <a16:creationId xmlns:a16="http://schemas.microsoft.com/office/drawing/2014/main" id="{CAEAA746-2522-C6E1-CABC-3F398058A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53948"/>
            <a:ext cx="3657600" cy="32823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D52575-3149-7B2B-0F3E-4C549A1927B5}"/>
              </a:ext>
            </a:extLst>
          </p:cNvPr>
          <p:cNvSpPr txBox="1"/>
          <p:nvPr/>
        </p:nvSpPr>
        <p:spPr>
          <a:xfrm>
            <a:off x="190499" y="5404051"/>
            <a:ext cx="876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September of 2024, volunteers donated their time and funds for the cost of a dumpster and removed over 20 cubic yards of debris. Much of the debris was removed from the Shed, which is now ready to store a mower and other equipment to maintain </a:t>
            </a:r>
            <a:r>
              <a:rPr lang="en-US"/>
              <a:t>the property.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22D03E-FE80-5584-39C4-6631E06E6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1" y="1453949"/>
            <a:ext cx="3274658" cy="3282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D359-5DEC-99F9-5B3B-EB9B8E90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D5280447-C7AE-C954-8CF0-00060827B4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3827" y="1213515"/>
            <a:ext cx="4257040" cy="2051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endParaRPr sz="2000" dirty="0"/>
          </a:p>
          <a:p>
            <a:pPr>
              <a:lnSpc>
                <a:spcPct val="100000"/>
              </a:lnSpc>
            </a:pPr>
            <a:endParaRPr sz="2000" dirty="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250" dirty="0"/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CBD2DF96-86F4-B7A8-1F19-061503DA00D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895A683A-E959-B790-36A1-BAF6639D3148}"/>
                </a:ext>
              </a:extLst>
            </p:cNvPr>
            <p:cNvSpPr/>
            <p:nvPr/>
          </p:nvSpPr>
          <p:spPr>
            <a:xfrm>
              <a:off x="0" y="0"/>
              <a:ext cx="9143999" cy="4546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F43D9DD1-CDFD-7F6C-86C7-50678D279D7E}"/>
                </a:ext>
              </a:extLst>
            </p:cNvPr>
            <p:cNvSpPr/>
            <p:nvPr/>
          </p:nvSpPr>
          <p:spPr>
            <a:xfrm>
              <a:off x="0" y="6393179"/>
              <a:ext cx="9143999" cy="4648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7E8F1F-07B0-A213-4C8A-B4A2127B3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850134"/>
            <a:ext cx="3454400" cy="2245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BEC60-2BC0-9D4B-B746-E2133DD62034}"/>
              </a:ext>
            </a:extLst>
          </p:cNvPr>
          <p:cNvSpPr txBox="1"/>
          <p:nvPr/>
        </p:nvSpPr>
        <p:spPr>
          <a:xfrm>
            <a:off x="838200" y="699404"/>
            <a:ext cx="754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Clean up and Building Removal</a:t>
            </a:r>
          </a:p>
        </p:txBody>
      </p:sp>
      <p:pic>
        <p:nvPicPr>
          <p:cNvPr id="9" name="Picture 8" descr="A house with a red roof in the woods&#10;&#10;AI-generated content may be incorrect.">
            <a:extLst>
              <a:ext uri="{FF2B5EF4-FFF2-40B4-BE49-F238E27FC236}">
                <a16:creationId xmlns:a16="http://schemas.microsoft.com/office/drawing/2014/main" id="{49FEAE93-0D70-C913-C56E-6F23A5DDD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84179"/>
            <a:ext cx="3801828" cy="2373421"/>
          </a:xfrm>
          <a:prstGeom prst="rect">
            <a:avLst/>
          </a:prstGeom>
        </p:spPr>
      </p:pic>
      <p:pic>
        <p:nvPicPr>
          <p:cNvPr id="13" name="Picture 12" descr="A log cabin in the woods&#10;&#10;AI-generated content may be incorrect.">
            <a:extLst>
              <a:ext uri="{FF2B5EF4-FFF2-40B4-BE49-F238E27FC236}">
                <a16:creationId xmlns:a16="http://schemas.microsoft.com/office/drawing/2014/main" id="{8BA5ED8B-021E-F932-E2BF-AD49B3768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84179"/>
            <a:ext cx="3911489" cy="23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9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43E97-63BA-4E66-E1EA-A1715C9DE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3301FC4-52B0-5496-1E6E-65043BF32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723079"/>
            <a:ext cx="79393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Clean up and Building Removal</a:t>
            </a:r>
            <a:endParaRPr sz="3200" spc="-5" dirty="0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B331CAD-E8DE-C959-87C3-9AC113C93F87}"/>
              </a:ext>
            </a:extLst>
          </p:cNvPr>
          <p:cNvSpPr/>
          <p:nvPr/>
        </p:nvSpPr>
        <p:spPr>
          <a:xfrm>
            <a:off x="0" y="0"/>
            <a:ext cx="9143999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05740A52-57ED-1E51-A2E3-C6D567BACB84}"/>
              </a:ext>
            </a:extLst>
          </p:cNvPr>
          <p:cNvSpPr/>
          <p:nvPr/>
        </p:nvSpPr>
        <p:spPr>
          <a:xfrm>
            <a:off x="0" y="6393179"/>
            <a:ext cx="9143999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Bass Lake, LCO and Stone Lake Fire Departments held a training day and burned down 3 buildings on the Reserve&#10;">
            <a:extLst>
              <a:ext uri="{FF2B5EF4-FFF2-40B4-BE49-F238E27FC236}">
                <a16:creationId xmlns:a16="http://schemas.microsoft.com/office/drawing/2014/main" id="{F2CD7DF2-14DA-6604-D413-A24587E7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6606"/>
            <a:ext cx="455414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41E83-1858-E929-640F-34E9151FB173}"/>
              </a:ext>
            </a:extLst>
          </p:cNvPr>
          <p:cNvSpPr txBox="1"/>
          <p:nvPr/>
        </p:nvSpPr>
        <p:spPr>
          <a:xfrm>
            <a:off x="350180" y="5365951"/>
            <a:ext cx="830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Bass Lake Township Fire Department along with the Fire Departments of Stone Lake, Hayward and </a:t>
            </a:r>
            <a:r>
              <a:rPr lang="en-US" dirty="0" err="1"/>
              <a:t>Couderay</a:t>
            </a:r>
            <a:r>
              <a:rPr lang="en-US" dirty="0"/>
              <a:t> held training exercises in December. During the training exercise, Firefighters burned down the two houses and an old wooden garage. </a:t>
            </a:r>
          </a:p>
        </p:txBody>
      </p:sp>
      <p:pic>
        <p:nvPicPr>
          <p:cNvPr id="8" name="Picture 7" descr="A building on fire in the woods&#10;&#10;AI-generated content may be incorrect.">
            <a:extLst>
              <a:ext uri="{FF2B5EF4-FFF2-40B4-BE49-F238E27FC236}">
                <a16:creationId xmlns:a16="http://schemas.microsoft.com/office/drawing/2014/main" id="{5158A4B5-4D87-61B0-70A7-9457B11B9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02" y="1349686"/>
            <a:ext cx="2616995" cy="1970444"/>
          </a:xfrm>
          <a:prstGeom prst="rect">
            <a:avLst/>
          </a:prstGeom>
        </p:spPr>
      </p:pic>
      <p:pic>
        <p:nvPicPr>
          <p:cNvPr id="10" name="Picture 9" descr="A building on fire in the snow&#10;&#10;AI-generated content may be incorrect.">
            <a:extLst>
              <a:ext uri="{FF2B5EF4-FFF2-40B4-BE49-F238E27FC236}">
                <a16:creationId xmlns:a16="http://schemas.microsoft.com/office/drawing/2014/main" id="{2C7AB639-3A22-4180-39D1-8396DEF04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579470"/>
            <a:ext cx="2743200" cy="17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9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2394</TotalTime>
  <Words>413</Words>
  <Application>Microsoft Office PowerPoint</Application>
  <PresentationFormat>On-screen Show (4:3)</PresentationFormat>
  <Paragraphs>64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Futura Condensed</vt:lpstr>
      <vt:lpstr>Minion Pro</vt:lpstr>
      <vt:lpstr>Office Theme</vt:lpstr>
      <vt:lpstr>1_Office Theme</vt:lpstr>
      <vt:lpstr>PowerPoint Presentation</vt:lpstr>
      <vt:lpstr>2025 Annual Meeting</vt:lpstr>
      <vt:lpstr>Thank you for your continued financial support</vt:lpstr>
      <vt:lpstr>PowerPoint Presentation</vt:lpstr>
      <vt:lpstr>PowerPoint Presentation</vt:lpstr>
      <vt:lpstr>PowerPoint Presentation</vt:lpstr>
      <vt:lpstr>Clean up and Building Removal</vt:lpstr>
      <vt:lpstr>  </vt:lpstr>
      <vt:lpstr>Clean up and Building Removal</vt:lpstr>
      <vt:lpstr>PowerPoint Presentation</vt:lpstr>
      <vt:lpstr>PowerPoint Presentation</vt:lpstr>
      <vt:lpstr>PowerPoint Presentation</vt:lpstr>
      <vt:lpstr>Property Management Plan</vt:lpstr>
      <vt:lpstr>  </vt:lpstr>
      <vt:lpstr>PowerPoint Presentation</vt:lpstr>
      <vt:lpstr>PowerPoint Presentation</vt:lpstr>
      <vt:lpstr>PowerPoint Presentation</vt:lpstr>
      <vt:lpstr>OPPORTUNITIES</vt:lpstr>
      <vt:lpstr>PowerPoint Presentation</vt:lpstr>
    </vt:vector>
  </TitlesOfParts>
  <Company>JMurphy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Sondreal</dc:creator>
  <cp:lastModifiedBy>Donna Carlson</cp:lastModifiedBy>
  <cp:revision>115</cp:revision>
  <cp:lastPrinted>2020-07-18T01:34:28Z</cp:lastPrinted>
  <dcterms:created xsi:type="dcterms:W3CDTF">2019-07-03T16:36:45Z</dcterms:created>
  <dcterms:modified xsi:type="dcterms:W3CDTF">2025-07-08T20:00:55Z</dcterms:modified>
</cp:coreProperties>
</file>